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56" r:id="rId4"/>
    <p:sldId id="263" r:id="rId5"/>
    <p:sldId id="264" r:id="rId6"/>
    <p:sldId id="258" r:id="rId7"/>
    <p:sldId id="266" r:id="rId8"/>
    <p:sldId id="265" r:id="rId9"/>
    <p:sldId id="259" r:id="rId10"/>
    <p:sldId id="262" r:id="rId11"/>
    <p:sldId id="260" r:id="rId12"/>
    <p:sldId id="268"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6F2B"/>
    <a:srgbClr val="A872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elwa Macamo" userId="2890d41d-2931-43ea-bfd5-37fc1d8464fb" providerId="ADAL" clId="{7271D71D-B8E5-4CDC-AE5B-F98F1AAD282A}"/>
    <pc:docChg chg="custSel modSld">
      <pc:chgData name="Lindelwa Macamo" userId="2890d41d-2931-43ea-bfd5-37fc1d8464fb" providerId="ADAL" clId="{7271D71D-B8E5-4CDC-AE5B-F98F1AAD282A}" dt="2024-07-18T07:28:46.635" v="230" actId="1076"/>
      <pc:docMkLst>
        <pc:docMk/>
      </pc:docMkLst>
      <pc:sldChg chg="modSp mod">
        <pc:chgData name="Lindelwa Macamo" userId="2890d41d-2931-43ea-bfd5-37fc1d8464fb" providerId="ADAL" clId="{7271D71D-B8E5-4CDC-AE5B-F98F1AAD282A}" dt="2024-07-18T07:27:39.806" v="226" actId="20577"/>
        <pc:sldMkLst>
          <pc:docMk/>
          <pc:sldMk cId="1133477513" sldId="258"/>
        </pc:sldMkLst>
        <pc:spChg chg="mod">
          <ac:chgData name="Lindelwa Macamo" userId="2890d41d-2931-43ea-bfd5-37fc1d8464fb" providerId="ADAL" clId="{7271D71D-B8E5-4CDC-AE5B-F98F1AAD282A}" dt="2024-07-18T07:27:39.806" v="226" actId="20577"/>
          <ac:spMkLst>
            <pc:docMk/>
            <pc:sldMk cId="1133477513" sldId="258"/>
            <ac:spMk id="10" creationId="{CA754A7E-6133-E046-E0B1-92255ECDF1A7}"/>
          </ac:spMkLst>
        </pc:spChg>
      </pc:sldChg>
      <pc:sldChg chg="modSp mod">
        <pc:chgData name="Lindelwa Macamo" userId="2890d41d-2931-43ea-bfd5-37fc1d8464fb" providerId="ADAL" clId="{7271D71D-B8E5-4CDC-AE5B-F98F1AAD282A}" dt="2024-07-18T07:23:14.808" v="142" actId="20577"/>
        <pc:sldMkLst>
          <pc:docMk/>
          <pc:sldMk cId="3499440559" sldId="263"/>
        </pc:sldMkLst>
        <pc:spChg chg="mod">
          <ac:chgData name="Lindelwa Macamo" userId="2890d41d-2931-43ea-bfd5-37fc1d8464fb" providerId="ADAL" clId="{7271D71D-B8E5-4CDC-AE5B-F98F1AAD282A}" dt="2024-07-18T07:23:14.808" v="142" actId="20577"/>
          <ac:spMkLst>
            <pc:docMk/>
            <pc:sldMk cId="3499440559" sldId="263"/>
            <ac:spMk id="5" creationId="{5F4D5DAC-F9C5-43F4-25F9-CB77CA01204B}"/>
          </ac:spMkLst>
        </pc:spChg>
      </pc:sldChg>
      <pc:sldChg chg="modSp mod">
        <pc:chgData name="Lindelwa Macamo" userId="2890d41d-2931-43ea-bfd5-37fc1d8464fb" providerId="ADAL" clId="{7271D71D-B8E5-4CDC-AE5B-F98F1AAD282A}" dt="2024-07-18T07:28:46.635" v="230" actId="1076"/>
        <pc:sldMkLst>
          <pc:docMk/>
          <pc:sldMk cId="1771053921" sldId="265"/>
        </pc:sldMkLst>
        <pc:spChg chg="mod">
          <ac:chgData name="Lindelwa Macamo" userId="2890d41d-2931-43ea-bfd5-37fc1d8464fb" providerId="ADAL" clId="{7271D71D-B8E5-4CDC-AE5B-F98F1AAD282A}" dt="2024-07-18T07:28:41.268" v="229" actId="1076"/>
          <ac:spMkLst>
            <pc:docMk/>
            <pc:sldMk cId="1771053921" sldId="265"/>
            <ac:spMk id="3" creationId="{7D3F4C79-CB6F-B523-A272-B89EF843C176}"/>
          </ac:spMkLst>
        </pc:spChg>
        <pc:spChg chg="mod">
          <ac:chgData name="Lindelwa Macamo" userId="2890d41d-2931-43ea-bfd5-37fc1d8464fb" providerId="ADAL" clId="{7271D71D-B8E5-4CDC-AE5B-F98F1AAD282A}" dt="2024-07-18T07:28:46.635" v="230" actId="1076"/>
          <ac:spMkLst>
            <pc:docMk/>
            <pc:sldMk cId="1771053921" sldId="265"/>
            <ac:spMk id="7" creationId="{7E8927E1-E5EB-D03F-4686-EB2BC3AC8393}"/>
          </ac:spMkLst>
        </pc:spChg>
      </pc:sldChg>
      <pc:sldChg chg="modSp mod">
        <pc:chgData name="Lindelwa Macamo" userId="2890d41d-2931-43ea-bfd5-37fc1d8464fb" providerId="ADAL" clId="{7271D71D-B8E5-4CDC-AE5B-F98F1AAD282A}" dt="2024-07-18T07:25:07.394" v="192" actId="20577"/>
        <pc:sldMkLst>
          <pc:docMk/>
          <pc:sldMk cId="1032818445" sldId="266"/>
        </pc:sldMkLst>
        <pc:spChg chg="mod">
          <ac:chgData name="Lindelwa Macamo" userId="2890d41d-2931-43ea-bfd5-37fc1d8464fb" providerId="ADAL" clId="{7271D71D-B8E5-4CDC-AE5B-F98F1AAD282A}" dt="2024-07-18T07:25:07.394" v="192" actId="20577"/>
          <ac:spMkLst>
            <pc:docMk/>
            <pc:sldMk cId="1032818445" sldId="266"/>
            <ac:spMk id="10" creationId="{CA754A7E-6133-E046-E0B1-92255ECDF1A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apisummit.co.za/awards/"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DD2E23-47BA-1773-ACD5-8AF0C175F462}"/>
              </a:ext>
            </a:extLst>
          </p:cNvPr>
          <p:cNvPicPr>
            <a:picLocks noChangeAspect="1"/>
          </p:cNvPicPr>
          <p:nvPr/>
        </p:nvPicPr>
        <p:blipFill rotWithShape="1">
          <a:blip r:embed="rId2"/>
          <a:srcRect t="28" r="260" b="17108"/>
          <a:stretch/>
        </p:blipFill>
        <p:spPr>
          <a:xfrm>
            <a:off x="0" y="0"/>
            <a:ext cx="12198722" cy="6860245"/>
          </a:xfrm>
          <a:prstGeom prst="rect">
            <a:avLst/>
          </a:prstGeom>
        </p:spPr>
      </p:pic>
      <p:pic>
        <p:nvPicPr>
          <p:cNvPr id="5" name="Picture 4" descr="A logo for a company&#10;&#10;Description automatically generated">
            <a:extLst>
              <a:ext uri="{FF2B5EF4-FFF2-40B4-BE49-F238E27FC236}">
                <a16:creationId xmlns:a16="http://schemas.microsoft.com/office/drawing/2014/main" id="{34EA5161-FC7A-A482-C2C4-CBB0BCE64DAF}"/>
              </a:ext>
            </a:extLst>
          </p:cNvPr>
          <p:cNvPicPr>
            <a:picLocks noChangeAspect="1"/>
          </p:cNvPicPr>
          <p:nvPr/>
        </p:nvPicPr>
        <p:blipFill>
          <a:blip r:embed="rId3"/>
          <a:stretch>
            <a:fillRect/>
          </a:stretch>
        </p:blipFill>
        <p:spPr>
          <a:xfrm>
            <a:off x="3621742" y="3670409"/>
            <a:ext cx="4948519" cy="2265129"/>
          </a:xfrm>
          <a:prstGeom prst="rect">
            <a:avLst/>
          </a:prstGeom>
        </p:spPr>
      </p:pic>
      <p:sp>
        <p:nvSpPr>
          <p:cNvPr id="6" name="TextBox 5">
            <a:extLst>
              <a:ext uri="{FF2B5EF4-FFF2-40B4-BE49-F238E27FC236}">
                <a16:creationId xmlns:a16="http://schemas.microsoft.com/office/drawing/2014/main" id="{FE7F5009-359F-2077-7ABE-02C7E2FA0EC9}"/>
              </a:ext>
            </a:extLst>
          </p:cNvPr>
          <p:cNvSpPr txBox="1"/>
          <p:nvPr/>
        </p:nvSpPr>
        <p:spPr>
          <a:xfrm>
            <a:off x="1360850" y="2656808"/>
            <a:ext cx="9487630"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a:solidFill>
                  <a:srgbClr val="8C6F2B"/>
                </a:solidFill>
                <a:latin typeface="Cochocib Script Latin Pro"/>
                <a:ea typeface="+mn-lt"/>
                <a:cs typeface="+mn-lt"/>
              </a:rPr>
              <a:t>Services, Technology &amp; Innovation Category</a:t>
            </a:r>
            <a:endParaRPr lang="en-US" sz="6000" b="1">
              <a:solidFill>
                <a:srgbClr val="8C6F2B"/>
              </a:solidFill>
              <a:latin typeface="Cochocib Script Latin Pro"/>
            </a:endParaRPr>
          </a:p>
        </p:txBody>
      </p:sp>
      <p:pic>
        <p:nvPicPr>
          <p:cNvPr id="8" name="Picture 7" descr="A black and white sign&#10;&#10;Description automatically generated">
            <a:extLst>
              <a:ext uri="{FF2B5EF4-FFF2-40B4-BE49-F238E27FC236}">
                <a16:creationId xmlns:a16="http://schemas.microsoft.com/office/drawing/2014/main" id="{17B09039-3977-614F-F059-9CACA8A8943F}"/>
              </a:ext>
            </a:extLst>
          </p:cNvPr>
          <p:cNvPicPr>
            <a:picLocks noChangeAspect="1"/>
          </p:cNvPicPr>
          <p:nvPr/>
        </p:nvPicPr>
        <p:blipFill>
          <a:blip r:embed="rId4"/>
          <a:stretch>
            <a:fillRect/>
          </a:stretch>
        </p:blipFill>
        <p:spPr>
          <a:xfrm>
            <a:off x="2711532" y="712062"/>
            <a:ext cx="6096000" cy="1762421"/>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pic>
        <p:nvPicPr>
          <p:cNvPr id="13" name="Picture 12" descr="A black and white sign&#10;&#10;Description automatically generated">
            <a:extLst>
              <a:ext uri="{FF2B5EF4-FFF2-40B4-BE49-F238E27FC236}">
                <a16:creationId xmlns:a16="http://schemas.microsoft.com/office/drawing/2014/main" id="{B7BD8676-3DD7-A3CD-AAD2-BE28F74714C1}"/>
              </a:ext>
            </a:extLst>
          </p:cNvPr>
          <p:cNvPicPr>
            <a:picLocks noChangeAspect="1"/>
          </p:cNvPicPr>
          <p:nvPr/>
        </p:nvPicPr>
        <p:blipFill>
          <a:blip r:embed="rId3"/>
          <a:stretch>
            <a:fillRect/>
          </a:stretch>
        </p:blipFill>
        <p:spPr>
          <a:xfrm>
            <a:off x="10618403" y="6341897"/>
            <a:ext cx="1371601" cy="381858"/>
          </a:xfrm>
          <a:prstGeom prst="rect">
            <a:avLst/>
          </a:prstGeom>
        </p:spPr>
      </p:pic>
      <p:pic>
        <p:nvPicPr>
          <p:cNvPr id="15" name="Picture 14" descr="A logo for a company&#10;&#10;Description automatically generated">
            <a:extLst>
              <a:ext uri="{FF2B5EF4-FFF2-40B4-BE49-F238E27FC236}">
                <a16:creationId xmlns:a16="http://schemas.microsoft.com/office/drawing/2014/main" id="{0909F284-1537-D239-AD37-032A1BE088B3}"/>
              </a:ext>
            </a:extLst>
          </p:cNvPr>
          <p:cNvPicPr>
            <a:picLocks noChangeAspect="1"/>
          </p:cNvPicPr>
          <p:nvPr/>
        </p:nvPicPr>
        <p:blipFill>
          <a:blip r:embed="rId4"/>
          <a:stretch>
            <a:fillRect/>
          </a:stretch>
        </p:blipFill>
        <p:spPr>
          <a:xfrm>
            <a:off x="9359155" y="6198456"/>
            <a:ext cx="1147485" cy="525978"/>
          </a:xfrm>
          <a:prstGeom prst="rect">
            <a:avLst/>
          </a:prstGeom>
        </p:spPr>
      </p:pic>
      <p:sp>
        <p:nvSpPr>
          <p:cNvPr id="2" name="TextBox 1">
            <a:extLst>
              <a:ext uri="{FF2B5EF4-FFF2-40B4-BE49-F238E27FC236}">
                <a16:creationId xmlns:a16="http://schemas.microsoft.com/office/drawing/2014/main" id="{F16757E5-4180-EBAC-3920-6CAEA9153252}"/>
              </a:ext>
            </a:extLst>
          </p:cNvPr>
          <p:cNvSpPr txBox="1"/>
          <p:nvPr/>
        </p:nvSpPr>
        <p:spPr>
          <a:xfrm>
            <a:off x="845463" y="266762"/>
            <a:ext cx="415834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Arial Nova"/>
                <a:ea typeface="+mn-lt"/>
                <a:cs typeface="+mn-lt"/>
              </a:rPr>
              <a:t>Company Summary</a:t>
            </a:r>
            <a:endParaRPr lang="en-US" sz="1600" b="1">
              <a:solidFill>
                <a:schemeClr val="bg1"/>
              </a:solidFill>
              <a:latin typeface="Arial Nova"/>
            </a:endParaRPr>
          </a:p>
        </p:txBody>
      </p:sp>
      <p:sp>
        <p:nvSpPr>
          <p:cNvPr id="5" name="TextBox 4">
            <a:extLst>
              <a:ext uri="{FF2B5EF4-FFF2-40B4-BE49-F238E27FC236}">
                <a16:creationId xmlns:a16="http://schemas.microsoft.com/office/drawing/2014/main" id="{86AD14D6-97C4-5579-7FB7-FE5E8C6E9C44}"/>
              </a:ext>
            </a:extLst>
          </p:cNvPr>
          <p:cNvSpPr txBox="1"/>
          <p:nvPr/>
        </p:nvSpPr>
        <p:spPr>
          <a:xfrm>
            <a:off x="849422" y="547812"/>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Nova"/>
              </a:rPr>
              <a:t>750 words maximum</a:t>
            </a:r>
            <a:r>
              <a:rPr lang="en-US" sz="1200">
                <a:solidFill>
                  <a:schemeClr val="bg1"/>
                </a:solidFill>
              </a:rPr>
              <a:t> </a:t>
            </a:r>
            <a:endParaRPr lang="en-US">
              <a:solidFill>
                <a:schemeClr val="bg1"/>
              </a:solidFill>
            </a:endParaRPr>
          </a:p>
        </p:txBody>
      </p:sp>
      <p:sp>
        <p:nvSpPr>
          <p:cNvPr id="6" name="Rectangle: Rounded Corners 6">
            <a:extLst>
              <a:ext uri="{FF2B5EF4-FFF2-40B4-BE49-F238E27FC236}">
                <a16:creationId xmlns:a16="http://schemas.microsoft.com/office/drawing/2014/main" id="{441CB993-D7F8-AF5F-B63E-366415D88A6D}"/>
              </a:ext>
            </a:extLst>
          </p:cNvPr>
          <p:cNvSpPr>
            <a:spLocks/>
          </p:cNvSpPr>
          <p:nvPr/>
        </p:nvSpPr>
        <p:spPr>
          <a:xfrm>
            <a:off x="802996" y="996778"/>
            <a:ext cx="10586007" cy="4960715"/>
          </a:xfrm>
          <a:prstGeom prst="roundRect">
            <a:avLst/>
          </a:prstGeom>
          <a:solidFill>
            <a:schemeClr val="bg1"/>
          </a:solidFill>
          <a:ln w="28575">
            <a:solidFill>
              <a:srgbClr val="8C6F2B"/>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15000"/>
              </a:lnSpc>
              <a:spcAft>
                <a:spcPts val="800"/>
              </a:spcAft>
            </a:pPr>
            <a:endParaRPr lang="en-ZA" sz="9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1973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gold background&#10;&#10;Description automatically generated">
            <a:extLst>
              <a:ext uri="{FF2B5EF4-FFF2-40B4-BE49-F238E27FC236}">
                <a16:creationId xmlns:a16="http://schemas.microsoft.com/office/drawing/2014/main" id="{B93A166D-5E8F-F92D-5DC5-BA125F9A8DFF}"/>
              </a:ext>
            </a:extLst>
          </p:cNvPr>
          <p:cNvPicPr>
            <a:picLocks noChangeAspect="1"/>
          </p:cNvPicPr>
          <p:nvPr/>
        </p:nvPicPr>
        <p:blipFill rotWithShape="1">
          <a:blip r:embed="rId2"/>
          <a:srcRect t="28" r="260" b="17108"/>
          <a:stretch/>
        </p:blipFill>
        <p:spPr>
          <a:xfrm>
            <a:off x="0" y="0"/>
            <a:ext cx="12198722" cy="6860245"/>
          </a:xfrm>
          <a:prstGeom prst="rect">
            <a:avLst/>
          </a:prstGeom>
        </p:spPr>
      </p:pic>
      <p:pic>
        <p:nvPicPr>
          <p:cNvPr id="5" name="Picture 4" descr="A logo for a company&#10;&#10;Description automatically generated">
            <a:extLst>
              <a:ext uri="{FF2B5EF4-FFF2-40B4-BE49-F238E27FC236}">
                <a16:creationId xmlns:a16="http://schemas.microsoft.com/office/drawing/2014/main" id="{8D5506C2-CA12-2BC4-510A-1FBD821795A6}"/>
              </a:ext>
            </a:extLst>
          </p:cNvPr>
          <p:cNvPicPr>
            <a:picLocks noChangeAspect="1"/>
          </p:cNvPicPr>
          <p:nvPr/>
        </p:nvPicPr>
        <p:blipFill>
          <a:blip r:embed="rId3"/>
          <a:stretch>
            <a:fillRect/>
          </a:stretch>
        </p:blipFill>
        <p:spPr>
          <a:xfrm>
            <a:off x="3666132" y="2941437"/>
            <a:ext cx="4871748" cy="2276473"/>
          </a:xfrm>
          <a:prstGeom prst="rect">
            <a:avLst/>
          </a:prstGeom>
        </p:spPr>
      </p:pic>
      <p:sp>
        <p:nvSpPr>
          <p:cNvPr id="7" name="TextBox 6">
            <a:extLst>
              <a:ext uri="{FF2B5EF4-FFF2-40B4-BE49-F238E27FC236}">
                <a16:creationId xmlns:a16="http://schemas.microsoft.com/office/drawing/2014/main" id="{6D459FD9-4DCF-81FA-1771-2E6CFE3E4DC8}"/>
              </a:ext>
            </a:extLst>
          </p:cNvPr>
          <p:cNvSpPr txBox="1"/>
          <p:nvPr/>
        </p:nvSpPr>
        <p:spPr>
          <a:xfrm>
            <a:off x="3735713" y="5322041"/>
            <a:ext cx="4732056"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rgbClr val="A87264"/>
                </a:solidFill>
                <a:latin typeface="Arial Nova"/>
              </a:rPr>
              <a:t>Thank you and good luck</a:t>
            </a:r>
          </a:p>
        </p:txBody>
      </p:sp>
      <p:pic>
        <p:nvPicPr>
          <p:cNvPr id="9" name="Picture 8" descr="A black and white sign&#10;&#10;Description automatically generated">
            <a:extLst>
              <a:ext uri="{FF2B5EF4-FFF2-40B4-BE49-F238E27FC236}">
                <a16:creationId xmlns:a16="http://schemas.microsoft.com/office/drawing/2014/main" id="{421F054E-82D4-F111-80BD-59510C575EE7}"/>
              </a:ext>
            </a:extLst>
          </p:cNvPr>
          <p:cNvPicPr>
            <a:picLocks noChangeAspect="1"/>
          </p:cNvPicPr>
          <p:nvPr/>
        </p:nvPicPr>
        <p:blipFill>
          <a:blip r:embed="rId4"/>
          <a:stretch>
            <a:fillRect/>
          </a:stretch>
        </p:blipFill>
        <p:spPr>
          <a:xfrm>
            <a:off x="2850838" y="623830"/>
            <a:ext cx="6507081" cy="1872712"/>
          </a:xfrm>
          <a:prstGeom prst="rect">
            <a:avLst/>
          </a:prstGeom>
        </p:spPr>
      </p:pic>
    </p:spTree>
    <p:extLst>
      <p:ext uri="{BB962C8B-B14F-4D97-AF65-F5344CB8AC3E}">
        <p14:creationId xmlns:p14="http://schemas.microsoft.com/office/powerpoint/2010/main" val="364886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C9D2D6-FF5D-6CF9-0722-8C2D47F2C36E}"/>
              </a:ext>
            </a:extLst>
          </p:cNvPr>
          <p:cNvSpPr txBox="1"/>
          <p:nvPr/>
        </p:nvSpPr>
        <p:spPr>
          <a:xfrm>
            <a:off x="713282" y="340894"/>
            <a:ext cx="10828422"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Arial Nova"/>
                <a:ea typeface="+mn-lt"/>
                <a:cs typeface="+mn-lt"/>
              </a:rPr>
              <a:t>The Africa Property Investment (API) Awards are peer-to-peer awards, established to recognize and promote excellence in Africa’s rising real estate sector. These awards have become a critical benchmark for measuring success in the industry. This year the awards will be awarded during the API Summit taking place on 19 &amp; 20 September 2024. </a:t>
            </a:r>
            <a:endParaRPr lang="en-US"/>
          </a:p>
          <a:p>
            <a:pPr algn="l"/>
            <a:endParaRPr lang="en-US" sz="2800"/>
          </a:p>
        </p:txBody>
      </p:sp>
      <p:sp>
        <p:nvSpPr>
          <p:cNvPr id="2" name="TextBox 1">
            <a:extLst>
              <a:ext uri="{FF2B5EF4-FFF2-40B4-BE49-F238E27FC236}">
                <a16:creationId xmlns:a16="http://schemas.microsoft.com/office/drawing/2014/main" id="{5798BD6A-D29B-169F-9493-B3F27C973797}"/>
              </a:ext>
            </a:extLst>
          </p:cNvPr>
          <p:cNvSpPr txBox="1"/>
          <p:nvPr/>
        </p:nvSpPr>
        <p:spPr>
          <a:xfrm>
            <a:off x="673768" y="1501352"/>
            <a:ext cx="1042335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solidFill>
                <a:latin typeface="Arial Nova"/>
                <a:cs typeface="Segoe UI"/>
              </a:rPr>
              <a:t>Please follow the link to the Rules &amp; Criteria :  </a:t>
            </a:r>
            <a:r>
              <a:rPr lang="en-US" sz="1600">
                <a:solidFill>
                  <a:schemeClr val="bg1"/>
                </a:solidFill>
                <a:latin typeface="Arial Nova"/>
                <a:ea typeface="+mn-lt"/>
                <a:cs typeface="+mn-lt"/>
                <a:hlinkClick r:id="rId3">
                  <a:extLst>
                    <a:ext uri="{A12FA001-AC4F-418D-AE19-62706E023703}">
                      <ahyp:hlinkClr xmlns:ahyp="http://schemas.microsoft.com/office/drawing/2018/hyperlinkcolor" val="tx"/>
                    </a:ext>
                  </a:extLst>
                </a:hlinkClick>
              </a:rPr>
              <a:t>www.apisummit.co.za/awards/</a:t>
            </a:r>
            <a:endParaRPr lang="en-US" sz="1600" b="1">
              <a:solidFill>
                <a:schemeClr val="bg1"/>
              </a:solidFill>
              <a:latin typeface="Arial Nova"/>
            </a:endParaRPr>
          </a:p>
          <a:p>
            <a:endParaRPr lang="en-US" sz="1600">
              <a:solidFill>
                <a:schemeClr val="bg1"/>
              </a:solidFill>
              <a:latin typeface="Aptos"/>
              <a:cs typeface="Segoe UI"/>
            </a:endParaRPr>
          </a:p>
          <a:p>
            <a:r>
              <a:rPr lang="en-US" sz="1600">
                <a:solidFill>
                  <a:schemeClr val="bg1"/>
                </a:solidFill>
                <a:latin typeface="Arial Nova"/>
                <a:cs typeface="Segoe UI"/>
              </a:rPr>
              <a:t>Please ensure you read these as you could be penalized on incorrect entries.</a:t>
            </a:r>
            <a:endParaRPr lang="en-US" sz="1600">
              <a:solidFill>
                <a:schemeClr val="bg1"/>
              </a:solidFill>
              <a:latin typeface="Arial Nova"/>
            </a:endParaRPr>
          </a:p>
          <a:p>
            <a:endParaRPr lang="en-US" sz="1100">
              <a:solidFill>
                <a:srgbClr val="000000"/>
              </a:solidFill>
              <a:latin typeface="Segoe UI"/>
              <a:cs typeface="Segoe UI"/>
            </a:endParaRPr>
          </a:p>
          <a:p>
            <a:endParaRPr lang="en-US" sz="1100"/>
          </a:p>
        </p:txBody>
      </p:sp>
      <p:sp>
        <p:nvSpPr>
          <p:cNvPr id="5" name="TextBox 4">
            <a:extLst>
              <a:ext uri="{FF2B5EF4-FFF2-40B4-BE49-F238E27FC236}">
                <a16:creationId xmlns:a16="http://schemas.microsoft.com/office/drawing/2014/main" id="{5F4D5DAC-F9C5-43F4-25F9-CB77CA01204B}"/>
              </a:ext>
            </a:extLst>
          </p:cNvPr>
          <p:cNvSpPr txBox="1"/>
          <p:nvPr/>
        </p:nvSpPr>
        <p:spPr>
          <a:xfrm>
            <a:off x="673768" y="2679170"/>
            <a:ext cx="10914644"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bg1"/>
                </a:solidFill>
                <a:latin typeface="Arial Nova"/>
                <a:ea typeface="+mn-lt"/>
                <a:cs typeface="+mn-lt"/>
              </a:rPr>
              <a:t>The entries for the Top Africa Real Estate Bank, Best Transaction of the Year, Property Service Group Award,  and Most innovative real estate company and best occupier deal of the year </a:t>
            </a:r>
            <a:endParaRPr lang="en-US" sz="1100" b="1" dirty="0">
              <a:solidFill>
                <a:schemeClr val="bg1"/>
              </a:solidFill>
              <a:latin typeface="Arial Nova"/>
              <a:ea typeface="+mn-lt"/>
              <a:cs typeface="+mn-lt"/>
            </a:endParaRPr>
          </a:p>
          <a:p>
            <a:pPr marL="285750" indent="-285750">
              <a:buFont typeface="Arial" panose="020B0604020202020204" pitchFamily="34" charset="0"/>
              <a:buChar char="•"/>
            </a:pPr>
            <a:endParaRPr lang="en-US" sz="1100" b="1" dirty="0">
              <a:solidFill>
                <a:schemeClr val="bg1"/>
              </a:solidFill>
              <a:latin typeface="Arial Nova"/>
              <a:ea typeface="+mn-lt"/>
              <a:cs typeface="+mn-lt"/>
            </a:endParaRPr>
          </a:p>
          <a:p>
            <a:pPr marL="285750" indent="-285750">
              <a:buFont typeface="Arial" panose="020B0604020202020204" pitchFamily="34" charset="0"/>
              <a:buChar char="•"/>
            </a:pPr>
            <a:r>
              <a:rPr lang="en-ZA" sz="1400" dirty="0">
                <a:solidFill>
                  <a:schemeClr val="bg1"/>
                </a:solidFill>
              </a:rPr>
              <a:t>Demonstrated growth in the calendar year; e.g. Quantum of new clients, deals, tenants, innovations &amp; operating sites (30) </a:t>
            </a:r>
          </a:p>
          <a:p>
            <a:pPr marL="285750" indent="-285750">
              <a:buFont typeface="Arial" panose="020B0604020202020204" pitchFamily="34" charset="0"/>
              <a:buChar char="•"/>
            </a:pPr>
            <a:r>
              <a:rPr lang="en-ZA" sz="1400" dirty="0">
                <a:solidFill>
                  <a:schemeClr val="bg1"/>
                </a:solidFill>
              </a:rPr>
              <a:t>Clear example of innovation to serve clients &amp; community (10) </a:t>
            </a:r>
          </a:p>
          <a:p>
            <a:pPr marL="285750" indent="-285750">
              <a:buFont typeface="Arial" panose="020B0604020202020204" pitchFamily="34" charset="0"/>
              <a:buChar char="•"/>
            </a:pPr>
            <a:r>
              <a:rPr lang="en-ZA" sz="1400" dirty="0">
                <a:solidFill>
                  <a:schemeClr val="bg1"/>
                </a:solidFill>
              </a:rPr>
              <a:t>Usage of ESG credentials &amp; methodology in advising clients in developments &amp; transactions (20) </a:t>
            </a:r>
          </a:p>
          <a:p>
            <a:pPr marL="285750" indent="-285750">
              <a:buFont typeface="Arial" panose="020B0604020202020204" pitchFamily="34" charset="0"/>
              <a:buChar char="•"/>
            </a:pPr>
            <a:r>
              <a:rPr lang="en-ZA" sz="1400" dirty="0">
                <a:solidFill>
                  <a:schemeClr val="bg1"/>
                </a:solidFill>
              </a:rPr>
              <a:t>Demonstrated Unique Service Offering to clients and industry (40)</a:t>
            </a:r>
          </a:p>
        </p:txBody>
      </p:sp>
      <p:sp>
        <p:nvSpPr>
          <p:cNvPr id="6" name="TextBox 5">
            <a:extLst>
              <a:ext uri="{FF2B5EF4-FFF2-40B4-BE49-F238E27FC236}">
                <a16:creationId xmlns:a16="http://schemas.microsoft.com/office/drawing/2014/main" id="{02DEF505-77A5-6B36-F2B9-DF410C6A7321}"/>
              </a:ext>
            </a:extLst>
          </p:cNvPr>
          <p:cNvSpPr txBox="1"/>
          <p:nvPr/>
        </p:nvSpPr>
        <p:spPr>
          <a:xfrm>
            <a:off x="673768" y="4723338"/>
            <a:ext cx="1042335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Arial Nova"/>
                <a:ea typeface="+mn-lt"/>
                <a:cs typeface="+mn-lt"/>
              </a:rPr>
              <a:t>The entries for the Co-working Operator Award  and Short term Residential will be judged on:</a:t>
            </a:r>
            <a:br>
              <a:rPr lang="en-US" sz="1100">
                <a:latin typeface="Arial Nova"/>
                <a:ea typeface="+mn-lt"/>
                <a:cs typeface="+mn-lt"/>
              </a:rPr>
            </a:br>
            <a:br>
              <a:rPr lang="en-US" sz="1100">
                <a:latin typeface="Arial Nova"/>
                <a:ea typeface="+mn-lt"/>
                <a:cs typeface="+mn-lt"/>
              </a:rPr>
            </a:br>
            <a:r>
              <a:rPr lang="en-US" sz="1400">
                <a:solidFill>
                  <a:schemeClr val="bg1"/>
                </a:solidFill>
                <a:latin typeface="Arial Nova"/>
                <a:ea typeface="+mn-lt"/>
                <a:cs typeface="+mn-lt"/>
              </a:rPr>
              <a:t>- Occupancy across portfolio</a:t>
            </a:r>
            <a:br>
              <a:rPr lang="en-US" sz="1400">
                <a:latin typeface="Arial Nova"/>
                <a:ea typeface="+mn-lt"/>
                <a:cs typeface="+mn-lt"/>
              </a:rPr>
            </a:br>
            <a:r>
              <a:rPr lang="en-US" sz="1400">
                <a:solidFill>
                  <a:schemeClr val="bg1"/>
                </a:solidFill>
                <a:latin typeface="Arial Nova"/>
                <a:ea typeface="+mn-lt"/>
                <a:cs typeface="+mn-lt"/>
              </a:rPr>
              <a:t>- Number of new members over the last 12 months</a:t>
            </a:r>
            <a:br>
              <a:rPr lang="en-US" sz="1400">
                <a:latin typeface="Arial Nova"/>
                <a:ea typeface="+mn-lt"/>
                <a:cs typeface="+mn-lt"/>
              </a:rPr>
            </a:br>
            <a:r>
              <a:rPr lang="en-US" sz="1400">
                <a:solidFill>
                  <a:schemeClr val="bg1"/>
                </a:solidFill>
                <a:latin typeface="Arial Nova"/>
                <a:ea typeface="+mn-lt"/>
                <a:cs typeface="+mn-lt"/>
              </a:rPr>
              <a:t>- Number of new locations opened over the last 12 months</a:t>
            </a:r>
            <a:br>
              <a:rPr lang="en-US" sz="1400">
                <a:latin typeface="Arial Nova"/>
                <a:ea typeface="+mn-lt"/>
                <a:cs typeface="+mn-lt"/>
              </a:rPr>
            </a:br>
            <a:r>
              <a:rPr lang="en-US" sz="1400">
                <a:solidFill>
                  <a:schemeClr val="bg1"/>
                </a:solidFill>
                <a:latin typeface="Arial Nova"/>
                <a:ea typeface="+mn-lt"/>
                <a:cs typeface="+mn-lt"/>
              </a:rPr>
              <a:t>- List of top 5 clients</a:t>
            </a:r>
            <a:br>
              <a:rPr lang="en-US" sz="1100">
                <a:ea typeface="+mn-lt"/>
                <a:cs typeface="+mn-lt"/>
              </a:rPr>
            </a:br>
            <a:br>
              <a:rPr lang="en-US" sz="1100">
                <a:ea typeface="+mn-lt"/>
                <a:cs typeface="+mn-lt"/>
              </a:rPr>
            </a:br>
            <a:endParaRPr lang="en-US"/>
          </a:p>
        </p:txBody>
      </p:sp>
      <p:pic>
        <p:nvPicPr>
          <p:cNvPr id="7" name="Picture 6" descr="A black and white sign&#10;&#10;Description automatically generated">
            <a:extLst>
              <a:ext uri="{FF2B5EF4-FFF2-40B4-BE49-F238E27FC236}">
                <a16:creationId xmlns:a16="http://schemas.microsoft.com/office/drawing/2014/main" id="{0EC77C5E-9B8E-E997-9B16-0E6126CC6672}"/>
              </a:ext>
            </a:extLst>
          </p:cNvPr>
          <p:cNvPicPr>
            <a:picLocks noChangeAspect="1"/>
          </p:cNvPicPr>
          <p:nvPr/>
        </p:nvPicPr>
        <p:blipFill>
          <a:blip r:embed="rId4"/>
          <a:stretch>
            <a:fillRect/>
          </a:stretch>
        </p:blipFill>
        <p:spPr>
          <a:xfrm>
            <a:off x="10618403" y="6341897"/>
            <a:ext cx="1371601" cy="381858"/>
          </a:xfrm>
          <a:prstGeom prst="rect">
            <a:avLst/>
          </a:prstGeom>
        </p:spPr>
      </p:pic>
      <p:pic>
        <p:nvPicPr>
          <p:cNvPr id="9" name="Picture 8" descr="A logo for a company&#10;&#10;Description automatically generated">
            <a:extLst>
              <a:ext uri="{FF2B5EF4-FFF2-40B4-BE49-F238E27FC236}">
                <a16:creationId xmlns:a16="http://schemas.microsoft.com/office/drawing/2014/main" id="{56D248A4-52A6-1B11-69C9-16CE8D08FE55}"/>
              </a:ext>
            </a:extLst>
          </p:cNvPr>
          <p:cNvPicPr>
            <a:picLocks noChangeAspect="1"/>
          </p:cNvPicPr>
          <p:nvPr/>
        </p:nvPicPr>
        <p:blipFill>
          <a:blip r:embed="rId5"/>
          <a:stretch>
            <a:fillRect/>
          </a:stretch>
        </p:blipFill>
        <p:spPr>
          <a:xfrm>
            <a:off x="9359155" y="6198456"/>
            <a:ext cx="1147485" cy="525978"/>
          </a:xfrm>
          <a:prstGeom prst="rect">
            <a:avLst/>
          </a:prstGeom>
        </p:spPr>
      </p:pic>
    </p:spTree>
    <p:extLst>
      <p:ext uri="{BB962C8B-B14F-4D97-AF65-F5344CB8AC3E}">
        <p14:creationId xmlns:p14="http://schemas.microsoft.com/office/powerpoint/2010/main" val="349944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13EB74-6066-1592-37C7-C38EC1F3754D}"/>
              </a:ext>
            </a:extLst>
          </p:cNvPr>
          <p:cNvSpPr txBox="1"/>
          <p:nvPr/>
        </p:nvSpPr>
        <p:spPr>
          <a:xfrm>
            <a:off x="723899" y="529153"/>
            <a:ext cx="10744198"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bg1"/>
                </a:solidFill>
                <a:latin typeface="Arial Nova"/>
                <a:ea typeface="+mn-lt"/>
                <a:cs typeface="Segoe UI"/>
              </a:rPr>
              <a:t>NB: Applicable to the Most Innovative Real Estate Company of the Year Award.</a:t>
            </a:r>
            <a:br>
              <a:rPr lang="en-US" sz="1600" b="1" dirty="0">
                <a:latin typeface="Arial Nova"/>
                <a:ea typeface="+mn-lt"/>
                <a:cs typeface="Segoe UI"/>
              </a:rPr>
            </a:br>
            <a:r>
              <a:rPr lang="en-US" sz="1600" b="1" dirty="0">
                <a:solidFill>
                  <a:schemeClr val="bg1"/>
                </a:solidFill>
                <a:latin typeface="Arial Nova"/>
                <a:ea typeface="+mn-lt"/>
                <a:cs typeface="Segoe UI"/>
              </a:rPr>
              <a:t>Due to the accelerated nature of innovation, judges may not be aware of products and solutions in the marketplace.  For this reason, entries submitted for consideration under this award must support out-of-the-box, trailblazing / breakthrough thinking and new solution/s and briefly answer the questions below (2a – g):</a:t>
            </a:r>
            <a:endParaRPr lang="en-US" sz="1400" dirty="0">
              <a:solidFill>
                <a:schemeClr val="bg1"/>
              </a:solidFill>
              <a:latin typeface="Aptos" panose="020B0004020202020204"/>
              <a:ea typeface="+mn-lt"/>
              <a:cs typeface="Segoe UI"/>
            </a:endParaRPr>
          </a:p>
          <a:p>
            <a:br>
              <a:rPr lang="en-US" sz="1100" dirty="0">
                <a:latin typeface="Arial Nova"/>
                <a:ea typeface="+mn-lt"/>
                <a:cs typeface="Segoe UI"/>
              </a:rPr>
            </a:br>
            <a:br>
              <a:rPr lang="en-US" sz="1100" dirty="0">
                <a:latin typeface="Arial Nova"/>
                <a:ea typeface="+mn-lt"/>
                <a:cs typeface="Segoe UI"/>
              </a:rPr>
            </a:br>
            <a:r>
              <a:rPr lang="en-US" sz="1600" b="1" dirty="0">
                <a:solidFill>
                  <a:schemeClr val="bg1"/>
                </a:solidFill>
                <a:latin typeface="Arial Nova"/>
                <a:ea typeface="+mn-lt"/>
                <a:cs typeface="Segoe UI"/>
              </a:rPr>
              <a:t>1. Contact information requested below must be properly included so that your submission is processed.</a:t>
            </a:r>
            <a:endParaRPr lang="en-US" sz="1600" dirty="0">
              <a:solidFill>
                <a:schemeClr val="bg1"/>
              </a:solidFill>
            </a:endParaRPr>
          </a:p>
          <a:p>
            <a:br>
              <a:rPr lang="en-US" sz="1100" dirty="0">
                <a:latin typeface="Arial Nova"/>
                <a:ea typeface="+mn-lt"/>
                <a:cs typeface="Segoe UI"/>
              </a:rPr>
            </a:br>
            <a:r>
              <a:rPr lang="en-US" sz="1400" dirty="0">
                <a:solidFill>
                  <a:schemeClr val="bg1"/>
                </a:solidFill>
                <a:latin typeface="Arial Nova"/>
                <a:ea typeface="+mn-lt"/>
                <a:cs typeface="Segoe UI"/>
              </a:rPr>
              <a:t>- Name of Organization (exactly as it should to appear on awards-related announcements)</a:t>
            </a:r>
            <a:br>
              <a:rPr lang="en-US" sz="1400" dirty="0">
                <a:latin typeface="Arial Nova"/>
                <a:ea typeface="+mn-lt"/>
                <a:cs typeface="Segoe UI"/>
              </a:rPr>
            </a:br>
            <a:r>
              <a:rPr lang="en-US" sz="1400" dirty="0">
                <a:solidFill>
                  <a:schemeClr val="bg1"/>
                </a:solidFill>
                <a:latin typeface="Arial Nova"/>
                <a:ea typeface="+mn-lt"/>
                <a:cs typeface="Segoe UI"/>
              </a:rPr>
              <a:t>- Submission Contact: First Name &amp; Surname/Title/Email/Mobile Contact Number</a:t>
            </a:r>
            <a:br>
              <a:rPr lang="en-US" sz="1400" dirty="0">
                <a:latin typeface="Arial Nova"/>
                <a:ea typeface="+mn-lt"/>
                <a:cs typeface="Segoe UI"/>
              </a:rPr>
            </a:br>
            <a:r>
              <a:rPr lang="en-US" sz="1400" dirty="0">
                <a:solidFill>
                  <a:schemeClr val="bg1"/>
                </a:solidFill>
                <a:latin typeface="Arial Nova"/>
                <a:ea typeface="+mn-lt"/>
                <a:cs typeface="Segoe UI"/>
              </a:rPr>
              <a:t>- Communications/Marketing Contact: First Name &amp; Surname/Title/Email/Mobile Contact Num</a:t>
            </a:r>
            <a:r>
              <a:rPr lang="en-US" sz="1200" dirty="0">
                <a:solidFill>
                  <a:schemeClr val="bg1"/>
                </a:solidFill>
                <a:latin typeface="Arial Nova"/>
                <a:ea typeface="+mn-lt"/>
                <a:cs typeface="Segoe UI"/>
              </a:rPr>
              <a:t>be</a:t>
            </a:r>
            <a:r>
              <a:rPr lang="en-US" sz="1100" dirty="0">
                <a:solidFill>
                  <a:schemeClr val="bg1"/>
                </a:solidFill>
                <a:latin typeface="Arial Nova"/>
                <a:ea typeface="+mn-lt"/>
                <a:cs typeface="Segoe UI"/>
              </a:rPr>
              <a:t>r</a:t>
            </a:r>
            <a:br>
              <a:rPr lang="en-US" sz="1100" dirty="0">
                <a:latin typeface="Arial Nova"/>
                <a:ea typeface="+mn-lt"/>
                <a:cs typeface="Segoe UI"/>
              </a:rPr>
            </a:br>
            <a:br>
              <a:rPr lang="en-US" sz="1100" dirty="0">
                <a:latin typeface="Arial Nova"/>
                <a:ea typeface="+mn-lt"/>
                <a:cs typeface="Segoe UI"/>
              </a:rPr>
            </a:br>
            <a:r>
              <a:rPr lang="en-US" sz="1600" b="1" dirty="0">
                <a:solidFill>
                  <a:schemeClr val="bg1"/>
                </a:solidFill>
                <a:latin typeface="Arial Nova"/>
                <a:ea typeface="+mn-lt"/>
                <a:cs typeface="Segoe UI"/>
              </a:rPr>
              <a:t>2. Please provide the following details for every entry submitted for consideration:</a:t>
            </a:r>
            <a:endParaRPr lang="en-US" sz="1600" dirty="0">
              <a:solidFill>
                <a:schemeClr val="bg1"/>
              </a:solidFill>
              <a:latin typeface="Aptos" panose="020B0004020202020204"/>
              <a:ea typeface="+mn-lt"/>
              <a:cs typeface="Segoe UI"/>
            </a:endParaRPr>
          </a:p>
          <a:p>
            <a:br>
              <a:rPr lang="en-US" sz="1100" dirty="0">
                <a:latin typeface="Arial Nova"/>
                <a:ea typeface="+mn-lt"/>
                <a:cs typeface="Segoe UI"/>
              </a:rPr>
            </a:br>
            <a:r>
              <a:rPr lang="en-US" sz="1400" dirty="0">
                <a:solidFill>
                  <a:schemeClr val="bg1"/>
                </a:solidFill>
                <a:latin typeface="Arial Nova"/>
                <a:ea typeface="+mn-lt"/>
                <a:cs typeface="Segoe UI"/>
              </a:rPr>
              <a:t>a) Name of innovation as it should appear on any awards-related materials.</a:t>
            </a:r>
            <a:br>
              <a:rPr lang="en-US" sz="1400" dirty="0">
                <a:latin typeface="Arial Nova"/>
                <a:ea typeface="+mn-lt"/>
                <a:cs typeface="Segoe UI"/>
              </a:rPr>
            </a:br>
            <a:r>
              <a:rPr lang="en-US" sz="1400" dirty="0">
                <a:solidFill>
                  <a:schemeClr val="bg1"/>
                </a:solidFill>
                <a:latin typeface="Arial Nova"/>
                <a:ea typeface="+mn-lt"/>
                <a:cs typeface="Segoe UI"/>
              </a:rPr>
              <a:t>b) Category (innovations that are not easily categorized will be considered)</a:t>
            </a:r>
            <a:br>
              <a:rPr lang="en-US" sz="1400" dirty="0">
                <a:latin typeface="Arial Nova"/>
                <a:ea typeface="+mn-lt"/>
                <a:cs typeface="Segoe UI"/>
              </a:rPr>
            </a:br>
            <a:r>
              <a:rPr lang="en-US" sz="1400" dirty="0">
                <a:solidFill>
                  <a:schemeClr val="bg1"/>
                </a:solidFill>
                <a:latin typeface="Arial Nova"/>
                <a:ea typeface="+mn-lt"/>
                <a:cs typeface="Segoe UI"/>
              </a:rPr>
              <a:t>c) Launch / go-live date of the innovation must be between 1 September 2023 and 30 September 2024.</a:t>
            </a:r>
            <a:br>
              <a:rPr lang="en-US" sz="1400" dirty="0">
                <a:latin typeface="Arial Nova"/>
                <a:ea typeface="+mn-lt"/>
                <a:cs typeface="Segoe UI"/>
              </a:rPr>
            </a:br>
            <a:r>
              <a:rPr lang="en-US" sz="1400" dirty="0">
                <a:solidFill>
                  <a:schemeClr val="bg1"/>
                </a:solidFill>
                <a:latin typeface="Arial Nova"/>
                <a:ea typeface="+mn-lt"/>
                <a:cs typeface="Segoe UI"/>
              </a:rPr>
              <a:t>d) The problem the innovation solves for the firm or its clients.</a:t>
            </a:r>
            <a:br>
              <a:rPr lang="en-US" sz="1400" dirty="0">
                <a:latin typeface="Arial Nova"/>
                <a:ea typeface="+mn-lt"/>
                <a:cs typeface="Segoe UI"/>
              </a:rPr>
            </a:br>
            <a:r>
              <a:rPr lang="en-US" sz="1400" dirty="0">
                <a:solidFill>
                  <a:schemeClr val="bg1"/>
                </a:solidFill>
                <a:latin typeface="Arial Nova"/>
                <a:ea typeface="+mn-lt"/>
                <a:cs typeface="Segoe UI"/>
              </a:rPr>
              <a:t>e) How is it innovative? What is new about it? How does it disrupt the status quo?</a:t>
            </a:r>
            <a:br>
              <a:rPr lang="en-US" sz="1400" dirty="0">
                <a:latin typeface="Arial Nova"/>
                <a:ea typeface="+mn-lt"/>
                <a:cs typeface="Segoe UI"/>
              </a:rPr>
            </a:br>
            <a:r>
              <a:rPr lang="en-US" sz="1400" dirty="0">
                <a:solidFill>
                  <a:schemeClr val="bg1"/>
                </a:solidFill>
                <a:latin typeface="Arial Nova"/>
                <a:ea typeface="+mn-lt"/>
                <a:cs typeface="Segoe UI"/>
              </a:rPr>
              <a:t>NB: The response to this question is most important.</a:t>
            </a:r>
            <a:br>
              <a:rPr lang="en-US" sz="1200" dirty="0">
                <a:latin typeface="Arial Nova"/>
                <a:ea typeface="+mn-lt"/>
                <a:cs typeface="Segoe UI"/>
              </a:rPr>
            </a:br>
            <a:r>
              <a:rPr lang="en-US" sz="1200" dirty="0">
                <a:solidFill>
                  <a:schemeClr val="bg1"/>
                </a:solidFill>
                <a:latin typeface="Arial Nova"/>
                <a:ea typeface="+mn-lt"/>
                <a:cs typeface="Segoe UI"/>
              </a:rPr>
              <a:t> </a:t>
            </a:r>
            <a:br>
              <a:rPr lang="en-US" sz="1200" dirty="0">
                <a:latin typeface="Arial Nova"/>
                <a:ea typeface="+mn-lt"/>
                <a:cs typeface="Segoe UI"/>
              </a:rPr>
            </a:br>
            <a:r>
              <a:rPr lang="en-US" sz="1400" dirty="0">
                <a:solidFill>
                  <a:schemeClr val="bg1"/>
                </a:solidFill>
                <a:latin typeface="Arial Nova"/>
                <a:ea typeface="+mn-lt"/>
                <a:cs typeface="Segoe UI"/>
              </a:rPr>
              <a:t>f) The story behind the innovation. How did the idea come up? What was the inspiration? What adjustments were made along the way? How did the organization deploy resources or structure workflow to support this project? Which departments were involved? What clients or partners were involved?</a:t>
            </a:r>
            <a:br>
              <a:rPr lang="en-US" sz="1400" dirty="0">
                <a:latin typeface="Arial Nova"/>
                <a:ea typeface="+mn-lt"/>
                <a:cs typeface="Segoe UI"/>
              </a:rPr>
            </a:br>
            <a:r>
              <a:rPr lang="en-US" sz="1400" dirty="0">
                <a:solidFill>
                  <a:schemeClr val="bg1"/>
                </a:solidFill>
                <a:latin typeface="Arial Nova"/>
                <a:ea typeface="+mn-lt"/>
                <a:cs typeface="Segoe UI"/>
              </a:rPr>
              <a:t>g) Idea champions (if applicable) – Were there individuals in the organization who played key roles in shepherding the project through?</a:t>
            </a:r>
            <a:endParaRPr lang="en-US" dirty="0">
              <a:solidFill>
                <a:schemeClr val="bg1"/>
              </a:solidFill>
              <a:latin typeface="Segoe UI"/>
              <a:ea typeface="+mn-lt"/>
              <a:cs typeface="Segoe UI"/>
            </a:endParaRPr>
          </a:p>
          <a:p>
            <a:endParaRPr lang="en-US" sz="1100" dirty="0">
              <a:solidFill>
                <a:srgbClr val="000000"/>
              </a:solidFill>
              <a:latin typeface="Arial Nova"/>
              <a:ea typeface="+mn-lt"/>
              <a:cs typeface="Segoe UI"/>
            </a:endParaRPr>
          </a:p>
        </p:txBody>
      </p:sp>
      <p:pic>
        <p:nvPicPr>
          <p:cNvPr id="4" name="Picture 3" descr="A black and white sign&#10;&#10;Description automatically generated">
            <a:extLst>
              <a:ext uri="{FF2B5EF4-FFF2-40B4-BE49-F238E27FC236}">
                <a16:creationId xmlns:a16="http://schemas.microsoft.com/office/drawing/2014/main" id="{BCD3BA54-6FDE-9DCD-6EB2-F7323DD3E0BA}"/>
              </a:ext>
            </a:extLst>
          </p:cNvPr>
          <p:cNvPicPr>
            <a:picLocks noChangeAspect="1"/>
          </p:cNvPicPr>
          <p:nvPr/>
        </p:nvPicPr>
        <p:blipFill>
          <a:blip r:embed="rId3"/>
          <a:stretch>
            <a:fillRect/>
          </a:stretch>
        </p:blipFill>
        <p:spPr>
          <a:xfrm>
            <a:off x="10618403" y="6341897"/>
            <a:ext cx="1371601" cy="381858"/>
          </a:xfrm>
          <a:prstGeom prst="rect">
            <a:avLst/>
          </a:prstGeom>
        </p:spPr>
      </p:pic>
      <p:pic>
        <p:nvPicPr>
          <p:cNvPr id="6" name="Picture 5" descr="A logo for a company&#10;&#10;Description automatically generated">
            <a:extLst>
              <a:ext uri="{FF2B5EF4-FFF2-40B4-BE49-F238E27FC236}">
                <a16:creationId xmlns:a16="http://schemas.microsoft.com/office/drawing/2014/main" id="{950200CD-0B78-DE00-E7A7-B4F76EB3C11C}"/>
              </a:ext>
            </a:extLst>
          </p:cNvPr>
          <p:cNvPicPr>
            <a:picLocks noChangeAspect="1"/>
          </p:cNvPicPr>
          <p:nvPr/>
        </p:nvPicPr>
        <p:blipFill>
          <a:blip r:embed="rId4"/>
          <a:stretch>
            <a:fillRect/>
          </a:stretch>
        </p:blipFill>
        <p:spPr>
          <a:xfrm>
            <a:off x="9359155" y="6198456"/>
            <a:ext cx="1147485" cy="525978"/>
          </a:xfrm>
          <a:prstGeom prst="rect">
            <a:avLst/>
          </a:prstGeom>
        </p:spPr>
      </p:pic>
    </p:spTree>
    <p:extLst>
      <p:ext uri="{BB962C8B-B14F-4D97-AF65-F5344CB8AC3E}">
        <p14:creationId xmlns:p14="http://schemas.microsoft.com/office/powerpoint/2010/main" val="4146479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A754A7E-6133-E046-E0B1-92255ECDF1A7}"/>
              </a:ext>
            </a:extLst>
          </p:cNvPr>
          <p:cNvSpPr txBox="1"/>
          <p:nvPr/>
        </p:nvSpPr>
        <p:spPr>
          <a:xfrm>
            <a:off x="718127" y="2871218"/>
            <a:ext cx="1075471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bg1"/>
                </a:solidFill>
                <a:latin typeface="Arial Nova"/>
                <a:ea typeface="+mn-lt"/>
                <a:cs typeface="+mn-lt"/>
              </a:rPr>
              <a:t>Indicate the size of deals/number of transactions/deals completed/innovative projects during the last 12 months</a:t>
            </a:r>
          </a:p>
          <a:p>
            <a:r>
              <a:rPr lang="en-US" sz="1100" b="1" dirty="0">
                <a:solidFill>
                  <a:schemeClr val="bg1"/>
                </a:solidFill>
                <a:latin typeface="Arial Nova"/>
                <a:ea typeface="+mn-lt"/>
                <a:cs typeface="+mn-lt"/>
              </a:rPr>
              <a:t>[Hint: provide a list of all the deals/transactions in the last 12 months] </a:t>
            </a:r>
            <a:r>
              <a:rPr lang="en-US" sz="1400" b="1" dirty="0">
                <a:solidFill>
                  <a:schemeClr val="bg1"/>
                </a:solidFill>
                <a:latin typeface="Arial Nova"/>
                <a:ea typeface="+mn-lt"/>
                <a:cs typeface="+mn-lt"/>
              </a:rPr>
              <a:t>-  40 points:</a:t>
            </a:r>
            <a:endParaRPr lang="en-US" sz="1400" b="1" dirty="0">
              <a:solidFill>
                <a:schemeClr val="bg1"/>
              </a:solidFill>
              <a:latin typeface="Arial Nova"/>
            </a:endParaRPr>
          </a:p>
        </p:txBody>
      </p:sp>
      <p:sp>
        <p:nvSpPr>
          <p:cNvPr id="6" name="TextBox 5">
            <a:extLst>
              <a:ext uri="{FF2B5EF4-FFF2-40B4-BE49-F238E27FC236}">
                <a16:creationId xmlns:a16="http://schemas.microsoft.com/office/drawing/2014/main" id="{D6B23E08-7425-5650-CA1F-9E502950B793}"/>
              </a:ext>
            </a:extLst>
          </p:cNvPr>
          <p:cNvSpPr txBox="1"/>
          <p:nvPr/>
        </p:nvSpPr>
        <p:spPr>
          <a:xfrm>
            <a:off x="832184" y="1344068"/>
            <a:ext cx="4511842" cy="306467"/>
          </a:xfrm>
          <a:prstGeom prst="roundRect">
            <a:avLst/>
          </a:prstGeom>
          <a:solidFill>
            <a:srgbClr val="8C6F2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cap="all">
                <a:solidFill>
                  <a:schemeClr val="bg1"/>
                </a:solidFill>
                <a:latin typeface="Arial Nova"/>
              </a:rPr>
              <a:t>Best African Real Estate Bank of the Year Award</a:t>
            </a:r>
            <a:endParaRPr lang="en-US" sz="1200" b="1">
              <a:solidFill>
                <a:schemeClr val="bg1"/>
              </a:solidFill>
              <a:latin typeface="Arial Nova"/>
            </a:endParaRPr>
          </a:p>
        </p:txBody>
      </p:sp>
      <p:sp>
        <p:nvSpPr>
          <p:cNvPr id="7" name="TextBox 6">
            <a:extLst>
              <a:ext uri="{FF2B5EF4-FFF2-40B4-BE49-F238E27FC236}">
                <a16:creationId xmlns:a16="http://schemas.microsoft.com/office/drawing/2014/main" id="{DA38091A-47ED-573D-8C43-C4922D3B4815}"/>
              </a:ext>
            </a:extLst>
          </p:cNvPr>
          <p:cNvSpPr txBox="1"/>
          <p:nvPr/>
        </p:nvSpPr>
        <p:spPr>
          <a:xfrm>
            <a:off x="6035842" y="1344068"/>
            <a:ext cx="4612105" cy="306467"/>
          </a:xfrm>
          <a:prstGeom prst="roundRect">
            <a:avLst/>
          </a:prstGeom>
          <a:solidFill>
            <a:srgbClr val="8C6F2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cap="all">
                <a:solidFill>
                  <a:schemeClr val="bg1"/>
                </a:solidFill>
                <a:latin typeface="Arial Nova"/>
              </a:rPr>
              <a:t>Best Transaction of the Year Award</a:t>
            </a:r>
            <a:endParaRPr lang="en-US" sz="1200" b="1">
              <a:solidFill>
                <a:schemeClr val="bg1"/>
              </a:solidFill>
              <a:latin typeface="Arial Nova"/>
            </a:endParaRPr>
          </a:p>
        </p:txBody>
      </p:sp>
      <p:sp>
        <p:nvSpPr>
          <p:cNvPr id="2" name="TextBox 1">
            <a:extLst>
              <a:ext uri="{FF2B5EF4-FFF2-40B4-BE49-F238E27FC236}">
                <a16:creationId xmlns:a16="http://schemas.microsoft.com/office/drawing/2014/main" id="{51D968B5-F654-3F91-D7D7-F41FB1054AAA}"/>
              </a:ext>
            </a:extLst>
          </p:cNvPr>
          <p:cNvSpPr txBox="1"/>
          <p:nvPr/>
        </p:nvSpPr>
        <p:spPr>
          <a:xfrm>
            <a:off x="5466758" y="1352306"/>
            <a:ext cx="338478" cy="308720"/>
          </a:xfrm>
          <a:prstGeom prst="roundRect">
            <a:avLst/>
          </a:prstGeom>
          <a:solidFill>
            <a:schemeClr val="bg1"/>
          </a:solidFill>
          <a:ln w="28575">
            <a:solidFill>
              <a:srgbClr val="8C6F2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600" b="1" cap="all">
              <a:solidFill>
                <a:srgbClr val="00A995"/>
              </a:solidFill>
              <a:latin typeface="Arial Nova"/>
            </a:endParaRPr>
          </a:p>
        </p:txBody>
      </p:sp>
      <p:sp>
        <p:nvSpPr>
          <p:cNvPr id="15" name="Rectangle: Rounded Corners 14">
            <a:extLst>
              <a:ext uri="{FF2B5EF4-FFF2-40B4-BE49-F238E27FC236}">
                <a16:creationId xmlns:a16="http://schemas.microsoft.com/office/drawing/2014/main" id="{F4A64C20-92BD-D5FD-371C-D5E14D13299F}"/>
              </a:ext>
            </a:extLst>
          </p:cNvPr>
          <p:cNvSpPr>
            <a:spLocks/>
          </p:cNvSpPr>
          <p:nvPr/>
        </p:nvSpPr>
        <p:spPr>
          <a:xfrm>
            <a:off x="842210" y="614906"/>
            <a:ext cx="10276973" cy="340895"/>
          </a:xfrm>
          <a:prstGeom prst="roundRect">
            <a:avLst/>
          </a:prstGeom>
          <a:solidFill>
            <a:schemeClr val="bg1"/>
          </a:solidFill>
          <a:ln w="28575">
            <a:solidFill>
              <a:srgbClr val="8C6F2B"/>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10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96FFFEE-4037-BA55-B4A2-275F450263BB}"/>
              </a:ext>
            </a:extLst>
          </p:cNvPr>
          <p:cNvSpPr txBox="1"/>
          <p:nvPr/>
        </p:nvSpPr>
        <p:spPr>
          <a:xfrm>
            <a:off x="10783634" y="1335101"/>
            <a:ext cx="338478" cy="308720"/>
          </a:xfrm>
          <a:prstGeom prst="roundRect">
            <a:avLst/>
          </a:prstGeom>
          <a:solidFill>
            <a:schemeClr val="bg1"/>
          </a:solidFill>
          <a:ln w="28575">
            <a:solidFill>
              <a:srgbClr val="8C6F2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600" b="1" cap="all">
              <a:solidFill>
                <a:srgbClr val="00A995"/>
              </a:solidFill>
              <a:latin typeface="Arial Nova"/>
            </a:endParaRPr>
          </a:p>
        </p:txBody>
      </p:sp>
      <p:sp>
        <p:nvSpPr>
          <p:cNvPr id="17" name="TextBox 16">
            <a:extLst>
              <a:ext uri="{FF2B5EF4-FFF2-40B4-BE49-F238E27FC236}">
                <a16:creationId xmlns:a16="http://schemas.microsoft.com/office/drawing/2014/main" id="{418C135B-4421-FA23-F0FE-3B04FFBD40A7}"/>
              </a:ext>
            </a:extLst>
          </p:cNvPr>
          <p:cNvSpPr txBox="1"/>
          <p:nvPr/>
        </p:nvSpPr>
        <p:spPr>
          <a:xfrm>
            <a:off x="840745" y="1746472"/>
            <a:ext cx="4511842" cy="306467"/>
          </a:xfrm>
          <a:prstGeom prst="roundRect">
            <a:avLst/>
          </a:prstGeom>
          <a:solidFill>
            <a:srgbClr val="8C6F2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cap="all">
                <a:solidFill>
                  <a:schemeClr val="bg1"/>
                </a:solidFill>
                <a:latin typeface="Arial Nova"/>
              </a:rPr>
              <a:t>Best Property Service Group of the Year Award</a:t>
            </a:r>
            <a:endParaRPr lang="en-US" sz="1200" b="1">
              <a:solidFill>
                <a:schemeClr val="bg1"/>
              </a:solidFill>
              <a:latin typeface="Arial Nova"/>
            </a:endParaRPr>
          </a:p>
        </p:txBody>
      </p:sp>
      <p:sp>
        <p:nvSpPr>
          <p:cNvPr id="18" name="TextBox 17">
            <a:extLst>
              <a:ext uri="{FF2B5EF4-FFF2-40B4-BE49-F238E27FC236}">
                <a16:creationId xmlns:a16="http://schemas.microsoft.com/office/drawing/2014/main" id="{4DB2E61D-B5D4-0CD4-738A-14321E02B579}"/>
              </a:ext>
            </a:extLst>
          </p:cNvPr>
          <p:cNvSpPr txBox="1"/>
          <p:nvPr/>
        </p:nvSpPr>
        <p:spPr>
          <a:xfrm>
            <a:off x="6044403" y="1746472"/>
            <a:ext cx="4612105" cy="306467"/>
          </a:xfrm>
          <a:prstGeom prst="roundRect">
            <a:avLst/>
          </a:prstGeom>
          <a:solidFill>
            <a:srgbClr val="8C6F2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cap="all">
                <a:solidFill>
                  <a:schemeClr val="bg1"/>
                </a:solidFill>
                <a:latin typeface="Arial Nova"/>
              </a:rPr>
              <a:t>Most Innovative Real Estate Company Award</a:t>
            </a:r>
            <a:endParaRPr lang="en-US" sz="1200" b="1">
              <a:solidFill>
                <a:schemeClr val="bg1"/>
              </a:solidFill>
              <a:latin typeface="Arial Nova"/>
            </a:endParaRPr>
          </a:p>
        </p:txBody>
      </p:sp>
      <p:sp>
        <p:nvSpPr>
          <p:cNvPr id="19" name="TextBox 18">
            <a:extLst>
              <a:ext uri="{FF2B5EF4-FFF2-40B4-BE49-F238E27FC236}">
                <a16:creationId xmlns:a16="http://schemas.microsoft.com/office/drawing/2014/main" id="{511D577B-F6BE-8EC4-D9AB-B875DB2EAE19}"/>
              </a:ext>
            </a:extLst>
          </p:cNvPr>
          <p:cNvSpPr txBox="1"/>
          <p:nvPr/>
        </p:nvSpPr>
        <p:spPr>
          <a:xfrm>
            <a:off x="5475319" y="1746471"/>
            <a:ext cx="338478" cy="308720"/>
          </a:xfrm>
          <a:prstGeom prst="roundRect">
            <a:avLst/>
          </a:prstGeom>
          <a:solidFill>
            <a:schemeClr val="bg1"/>
          </a:solidFill>
          <a:ln w="28575">
            <a:solidFill>
              <a:srgbClr val="8C6F2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600" b="1" cap="all">
              <a:solidFill>
                <a:srgbClr val="00A995"/>
              </a:solidFill>
              <a:latin typeface="Arial Nova"/>
            </a:endParaRPr>
          </a:p>
        </p:txBody>
      </p:sp>
      <p:sp>
        <p:nvSpPr>
          <p:cNvPr id="20" name="TextBox 19">
            <a:extLst>
              <a:ext uri="{FF2B5EF4-FFF2-40B4-BE49-F238E27FC236}">
                <a16:creationId xmlns:a16="http://schemas.microsoft.com/office/drawing/2014/main" id="{55B914D8-F4A1-6EEB-124E-46D7AF5AF5AC}"/>
              </a:ext>
            </a:extLst>
          </p:cNvPr>
          <p:cNvSpPr txBox="1"/>
          <p:nvPr/>
        </p:nvSpPr>
        <p:spPr>
          <a:xfrm>
            <a:off x="10792195" y="1737505"/>
            <a:ext cx="338478" cy="308720"/>
          </a:xfrm>
          <a:prstGeom prst="roundRect">
            <a:avLst/>
          </a:prstGeom>
          <a:solidFill>
            <a:schemeClr val="bg1"/>
          </a:solidFill>
          <a:ln w="28575">
            <a:solidFill>
              <a:srgbClr val="8C6F2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600" b="1" cap="all">
              <a:solidFill>
                <a:srgbClr val="00A995"/>
              </a:solidFill>
              <a:latin typeface="Arial Nova"/>
            </a:endParaRPr>
          </a:p>
        </p:txBody>
      </p:sp>
      <p:sp>
        <p:nvSpPr>
          <p:cNvPr id="21" name="TextBox 20">
            <a:extLst>
              <a:ext uri="{FF2B5EF4-FFF2-40B4-BE49-F238E27FC236}">
                <a16:creationId xmlns:a16="http://schemas.microsoft.com/office/drawing/2014/main" id="{541884F7-8B05-A89D-CACA-EBFD35C4CDFB}"/>
              </a:ext>
            </a:extLst>
          </p:cNvPr>
          <p:cNvSpPr txBox="1"/>
          <p:nvPr/>
        </p:nvSpPr>
        <p:spPr>
          <a:xfrm>
            <a:off x="840744" y="2131752"/>
            <a:ext cx="4511842" cy="306467"/>
          </a:xfrm>
          <a:prstGeom prst="roundRect">
            <a:avLst/>
          </a:prstGeom>
          <a:solidFill>
            <a:srgbClr val="8C6F2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cap="all">
                <a:solidFill>
                  <a:schemeClr val="bg1"/>
                </a:solidFill>
                <a:latin typeface="Arial Nova"/>
              </a:rPr>
              <a:t>Co-working Operator Award</a:t>
            </a:r>
            <a:endParaRPr lang="en-US" sz="1200" b="1">
              <a:solidFill>
                <a:schemeClr val="bg1"/>
              </a:solidFill>
              <a:latin typeface="Arial Nova"/>
            </a:endParaRPr>
          </a:p>
        </p:txBody>
      </p:sp>
      <p:sp>
        <p:nvSpPr>
          <p:cNvPr id="22" name="TextBox 21">
            <a:extLst>
              <a:ext uri="{FF2B5EF4-FFF2-40B4-BE49-F238E27FC236}">
                <a16:creationId xmlns:a16="http://schemas.microsoft.com/office/drawing/2014/main" id="{48255240-70DC-CA1C-D5D2-F9997E26DE76}"/>
              </a:ext>
            </a:extLst>
          </p:cNvPr>
          <p:cNvSpPr txBox="1"/>
          <p:nvPr/>
        </p:nvSpPr>
        <p:spPr>
          <a:xfrm>
            <a:off x="6044402" y="2131752"/>
            <a:ext cx="4612105" cy="306467"/>
          </a:xfrm>
          <a:prstGeom prst="roundRect">
            <a:avLst/>
          </a:prstGeom>
          <a:solidFill>
            <a:srgbClr val="8C6F2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cap="all">
                <a:solidFill>
                  <a:schemeClr val="bg1"/>
                </a:solidFill>
                <a:latin typeface="Arial Nova"/>
              </a:rPr>
              <a:t>Best Occupier Deal of the Year Award</a:t>
            </a:r>
            <a:endParaRPr lang="en-US" sz="1200" b="1">
              <a:solidFill>
                <a:schemeClr val="bg1"/>
              </a:solidFill>
              <a:latin typeface="Arial Nova"/>
            </a:endParaRPr>
          </a:p>
        </p:txBody>
      </p:sp>
      <p:sp>
        <p:nvSpPr>
          <p:cNvPr id="23" name="TextBox 22">
            <a:extLst>
              <a:ext uri="{FF2B5EF4-FFF2-40B4-BE49-F238E27FC236}">
                <a16:creationId xmlns:a16="http://schemas.microsoft.com/office/drawing/2014/main" id="{30367F82-9BDE-CB86-63DF-F4AD28123EFC}"/>
              </a:ext>
            </a:extLst>
          </p:cNvPr>
          <p:cNvSpPr txBox="1"/>
          <p:nvPr/>
        </p:nvSpPr>
        <p:spPr>
          <a:xfrm>
            <a:off x="5475318" y="2131751"/>
            <a:ext cx="338478" cy="308720"/>
          </a:xfrm>
          <a:prstGeom prst="roundRect">
            <a:avLst/>
          </a:prstGeom>
          <a:solidFill>
            <a:schemeClr val="bg1"/>
          </a:solidFill>
          <a:ln w="28575">
            <a:solidFill>
              <a:srgbClr val="8C6F2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600" b="1" cap="all">
              <a:solidFill>
                <a:srgbClr val="00A995"/>
              </a:solidFill>
              <a:latin typeface="Arial Nova"/>
            </a:endParaRPr>
          </a:p>
        </p:txBody>
      </p:sp>
      <p:sp>
        <p:nvSpPr>
          <p:cNvPr id="24" name="TextBox 23">
            <a:extLst>
              <a:ext uri="{FF2B5EF4-FFF2-40B4-BE49-F238E27FC236}">
                <a16:creationId xmlns:a16="http://schemas.microsoft.com/office/drawing/2014/main" id="{69C52806-1A9D-0512-1430-9552223BA790}"/>
              </a:ext>
            </a:extLst>
          </p:cNvPr>
          <p:cNvSpPr txBox="1"/>
          <p:nvPr/>
        </p:nvSpPr>
        <p:spPr>
          <a:xfrm>
            <a:off x="10792194" y="2122785"/>
            <a:ext cx="338478" cy="308720"/>
          </a:xfrm>
          <a:prstGeom prst="roundRect">
            <a:avLst/>
          </a:prstGeom>
          <a:solidFill>
            <a:schemeClr val="bg1"/>
          </a:solidFill>
          <a:ln w="28575">
            <a:solidFill>
              <a:srgbClr val="8C6F2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600" b="1" cap="all">
              <a:solidFill>
                <a:srgbClr val="00A995"/>
              </a:solidFill>
              <a:latin typeface="Arial Nova"/>
            </a:endParaRPr>
          </a:p>
        </p:txBody>
      </p:sp>
      <p:sp>
        <p:nvSpPr>
          <p:cNvPr id="25" name="TextBox 24">
            <a:extLst>
              <a:ext uri="{FF2B5EF4-FFF2-40B4-BE49-F238E27FC236}">
                <a16:creationId xmlns:a16="http://schemas.microsoft.com/office/drawing/2014/main" id="{F26174AB-4CE6-D920-1048-4D31C5FECF58}"/>
              </a:ext>
            </a:extLst>
          </p:cNvPr>
          <p:cNvSpPr txBox="1"/>
          <p:nvPr/>
        </p:nvSpPr>
        <p:spPr>
          <a:xfrm>
            <a:off x="832182" y="2517032"/>
            <a:ext cx="4511842" cy="306467"/>
          </a:xfrm>
          <a:prstGeom prst="roundRect">
            <a:avLst/>
          </a:prstGeom>
          <a:solidFill>
            <a:srgbClr val="8C6F2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cap="all">
                <a:solidFill>
                  <a:schemeClr val="bg1"/>
                </a:solidFill>
                <a:latin typeface="Arial Nova"/>
              </a:rPr>
              <a:t> </a:t>
            </a:r>
            <a:r>
              <a:rPr lang="en-US" sz="1100" b="1" cap="all">
                <a:solidFill>
                  <a:schemeClr val="bg1"/>
                </a:solidFill>
                <a:latin typeface="Arial Nova"/>
              </a:rPr>
              <a:t>Short term residential award operator </a:t>
            </a:r>
            <a:r>
              <a:rPr lang="en-US" sz="700" b="1" cap="all">
                <a:solidFill>
                  <a:schemeClr val="bg1"/>
                </a:solidFill>
                <a:latin typeface="Arial Nova"/>
              </a:rPr>
              <a:t>(more than 5 units)</a:t>
            </a:r>
            <a:endParaRPr lang="en-US" sz="1100" b="1" cap="all">
              <a:solidFill>
                <a:schemeClr val="bg1"/>
              </a:solidFill>
              <a:latin typeface="Arial Nova"/>
            </a:endParaRPr>
          </a:p>
        </p:txBody>
      </p:sp>
      <p:sp>
        <p:nvSpPr>
          <p:cNvPr id="26" name="TextBox 25">
            <a:extLst>
              <a:ext uri="{FF2B5EF4-FFF2-40B4-BE49-F238E27FC236}">
                <a16:creationId xmlns:a16="http://schemas.microsoft.com/office/drawing/2014/main" id="{8D81121C-65DC-E07C-3E8A-5787DD9CE619}"/>
              </a:ext>
            </a:extLst>
          </p:cNvPr>
          <p:cNvSpPr txBox="1"/>
          <p:nvPr/>
        </p:nvSpPr>
        <p:spPr>
          <a:xfrm>
            <a:off x="5466756" y="2517031"/>
            <a:ext cx="338478" cy="308720"/>
          </a:xfrm>
          <a:prstGeom prst="roundRect">
            <a:avLst/>
          </a:prstGeom>
          <a:solidFill>
            <a:schemeClr val="bg1"/>
          </a:solidFill>
          <a:ln w="28575">
            <a:solidFill>
              <a:srgbClr val="8C6F2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600" b="1" cap="all">
              <a:solidFill>
                <a:srgbClr val="00A995"/>
              </a:solidFill>
              <a:latin typeface="Arial Nova"/>
            </a:endParaRPr>
          </a:p>
        </p:txBody>
      </p:sp>
      <p:sp>
        <p:nvSpPr>
          <p:cNvPr id="27" name="Rectangle: Rounded Corners 26">
            <a:extLst>
              <a:ext uri="{FF2B5EF4-FFF2-40B4-BE49-F238E27FC236}">
                <a16:creationId xmlns:a16="http://schemas.microsoft.com/office/drawing/2014/main" id="{6F265CCD-3E08-D772-BCDB-2970964DC1CE}"/>
              </a:ext>
            </a:extLst>
          </p:cNvPr>
          <p:cNvSpPr>
            <a:spLocks/>
          </p:cNvSpPr>
          <p:nvPr/>
        </p:nvSpPr>
        <p:spPr>
          <a:xfrm>
            <a:off x="477795" y="3487244"/>
            <a:ext cx="11252886" cy="2711211"/>
          </a:xfrm>
          <a:prstGeom prst="roundRect">
            <a:avLst/>
          </a:prstGeom>
          <a:solidFill>
            <a:schemeClr val="bg1"/>
          </a:solidFill>
          <a:ln w="28575">
            <a:solidFill>
              <a:srgbClr val="8C6F2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sz="900">
              <a:solidFill>
                <a:schemeClr val="tx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085CA8B-91DE-9D46-5AB5-8EA14773A685}"/>
              </a:ext>
            </a:extLst>
          </p:cNvPr>
          <p:cNvSpPr txBox="1"/>
          <p:nvPr/>
        </p:nvSpPr>
        <p:spPr>
          <a:xfrm>
            <a:off x="762805" y="233283"/>
            <a:ext cx="97690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bg1"/>
                </a:solidFill>
                <a:latin typeface="Arial Nova"/>
                <a:ea typeface="+mn-lt"/>
                <a:cs typeface="+mn-lt"/>
              </a:rPr>
              <a:t>Company Name:</a:t>
            </a:r>
            <a:endParaRPr lang="en-US" sz="1600">
              <a:solidFill>
                <a:schemeClr val="bg1"/>
              </a:solidFill>
              <a:latin typeface="Arial Nova"/>
            </a:endParaRPr>
          </a:p>
        </p:txBody>
      </p:sp>
      <p:sp>
        <p:nvSpPr>
          <p:cNvPr id="30" name="TextBox 29">
            <a:extLst>
              <a:ext uri="{FF2B5EF4-FFF2-40B4-BE49-F238E27FC236}">
                <a16:creationId xmlns:a16="http://schemas.microsoft.com/office/drawing/2014/main" id="{16F5EF69-8A2A-E465-9FF8-7D630E2E8987}"/>
              </a:ext>
            </a:extLst>
          </p:cNvPr>
          <p:cNvSpPr txBox="1"/>
          <p:nvPr/>
        </p:nvSpPr>
        <p:spPr>
          <a:xfrm>
            <a:off x="762805" y="1002550"/>
            <a:ext cx="97690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bg1"/>
                </a:solidFill>
                <a:latin typeface="Arial Nova"/>
                <a:ea typeface="+mn-lt"/>
                <a:cs typeface="+mn-lt"/>
              </a:rPr>
              <a:t>Which award : (Move the x to the award you are choosing)</a:t>
            </a:r>
            <a:endParaRPr lang="en-US" sz="1400" b="1">
              <a:solidFill>
                <a:schemeClr val="bg1"/>
              </a:solidFill>
              <a:latin typeface="Arial Nova"/>
            </a:endParaRPr>
          </a:p>
        </p:txBody>
      </p:sp>
      <p:pic>
        <p:nvPicPr>
          <p:cNvPr id="33" name="Picture 32" descr="A black and white sign&#10;&#10;Description automatically generated">
            <a:extLst>
              <a:ext uri="{FF2B5EF4-FFF2-40B4-BE49-F238E27FC236}">
                <a16:creationId xmlns:a16="http://schemas.microsoft.com/office/drawing/2014/main" id="{9416BAE7-24C6-26FF-25CE-67325BD981B9}"/>
              </a:ext>
            </a:extLst>
          </p:cNvPr>
          <p:cNvPicPr>
            <a:picLocks noChangeAspect="1"/>
          </p:cNvPicPr>
          <p:nvPr/>
        </p:nvPicPr>
        <p:blipFill>
          <a:blip r:embed="rId3"/>
          <a:stretch>
            <a:fillRect/>
          </a:stretch>
        </p:blipFill>
        <p:spPr>
          <a:xfrm>
            <a:off x="10618403" y="6341897"/>
            <a:ext cx="1371601" cy="381858"/>
          </a:xfrm>
          <a:prstGeom prst="rect">
            <a:avLst/>
          </a:prstGeom>
        </p:spPr>
      </p:pic>
      <p:pic>
        <p:nvPicPr>
          <p:cNvPr id="35" name="Picture 34" descr="A logo for a company&#10;&#10;Description automatically generated">
            <a:extLst>
              <a:ext uri="{FF2B5EF4-FFF2-40B4-BE49-F238E27FC236}">
                <a16:creationId xmlns:a16="http://schemas.microsoft.com/office/drawing/2014/main" id="{2D4D60E7-772A-43A8-CDF8-B44C758C147F}"/>
              </a:ext>
            </a:extLst>
          </p:cNvPr>
          <p:cNvPicPr>
            <a:picLocks noChangeAspect="1"/>
          </p:cNvPicPr>
          <p:nvPr/>
        </p:nvPicPr>
        <p:blipFill>
          <a:blip r:embed="rId4"/>
          <a:stretch>
            <a:fillRect/>
          </a:stretch>
        </p:blipFill>
        <p:spPr>
          <a:xfrm>
            <a:off x="9359155" y="6198456"/>
            <a:ext cx="1147485" cy="525978"/>
          </a:xfrm>
          <a:prstGeom prst="rect">
            <a:avLst/>
          </a:prstGeom>
        </p:spPr>
      </p:pic>
      <p:sp>
        <p:nvSpPr>
          <p:cNvPr id="3" name="Multiply 2">
            <a:extLst>
              <a:ext uri="{FF2B5EF4-FFF2-40B4-BE49-F238E27FC236}">
                <a16:creationId xmlns:a16="http://schemas.microsoft.com/office/drawing/2014/main" id="{48CB3BB6-B2D8-CD3D-F461-339012E1D469}"/>
              </a:ext>
            </a:extLst>
          </p:cNvPr>
          <p:cNvSpPr/>
          <p:nvPr/>
        </p:nvSpPr>
        <p:spPr>
          <a:xfrm>
            <a:off x="5450280" y="1326662"/>
            <a:ext cx="381205" cy="381205"/>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477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A754A7E-6133-E046-E0B1-92255ECDF1A7}"/>
              </a:ext>
            </a:extLst>
          </p:cNvPr>
          <p:cNvSpPr txBox="1"/>
          <p:nvPr/>
        </p:nvSpPr>
        <p:spPr>
          <a:xfrm>
            <a:off x="564756" y="288866"/>
            <a:ext cx="1018994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bg1"/>
                </a:solidFill>
                <a:latin typeface="Arial Nova"/>
                <a:ea typeface="+mn-lt"/>
                <a:cs typeface="+mn-lt"/>
              </a:rPr>
              <a:t>Indicate the quality and quantity of the services/deals/innovative projects provided during the last 12 months</a:t>
            </a:r>
          </a:p>
        </p:txBody>
      </p:sp>
      <p:sp>
        <p:nvSpPr>
          <p:cNvPr id="16" name="Rectangle: Rounded Corners 15">
            <a:extLst>
              <a:ext uri="{FF2B5EF4-FFF2-40B4-BE49-F238E27FC236}">
                <a16:creationId xmlns:a16="http://schemas.microsoft.com/office/drawing/2014/main" id="{67344B4A-03B3-A1D2-4E5F-268069D77E35}"/>
              </a:ext>
            </a:extLst>
          </p:cNvPr>
          <p:cNvSpPr>
            <a:spLocks/>
          </p:cNvSpPr>
          <p:nvPr/>
        </p:nvSpPr>
        <p:spPr>
          <a:xfrm>
            <a:off x="571159" y="685816"/>
            <a:ext cx="11001313" cy="2395727"/>
          </a:xfrm>
          <a:prstGeom prst="roundRect">
            <a:avLst/>
          </a:prstGeom>
          <a:solidFill>
            <a:schemeClr val="bg1"/>
          </a:solidFill>
          <a:ln w="28575">
            <a:solidFill>
              <a:srgbClr val="8C6F2B"/>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105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D01B1AC4-C4F6-309A-0ED3-55FC599F61AF}"/>
              </a:ext>
            </a:extLst>
          </p:cNvPr>
          <p:cNvSpPr>
            <a:spLocks/>
          </p:cNvSpPr>
          <p:nvPr/>
        </p:nvSpPr>
        <p:spPr>
          <a:xfrm>
            <a:off x="564611" y="3778640"/>
            <a:ext cx="11001313" cy="2395727"/>
          </a:xfrm>
          <a:prstGeom prst="roundRect">
            <a:avLst/>
          </a:prstGeom>
          <a:solidFill>
            <a:schemeClr val="bg1"/>
          </a:solidFill>
          <a:ln w="28575">
            <a:solidFill>
              <a:srgbClr val="8C6F2B"/>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105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2706B10-50E1-7A19-59DD-97DFE1B13B20}"/>
              </a:ext>
            </a:extLst>
          </p:cNvPr>
          <p:cNvSpPr txBox="1"/>
          <p:nvPr/>
        </p:nvSpPr>
        <p:spPr>
          <a:xfrm>
            <a:off x="564611" y="3326107"/>
            <a:ext cx="97690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bg1"/>
                </a:solidFill>
                <a:latin typeface="Arial Nova"/>
                <a:ea typeface="+mn-lt"/>
                <a:cs typeface="+mn-lt"/>
              </a:rPr>
              <a:t>Outline your ESG impact and green building credentials - 20 points</a:t>
            </a:r>
            <a:endParaRPr lang="en-US" sz="1600" b="1">
              <a:solidFill>
                <a:schemeClr val="bg1"/>
              </a:solidFill>
              <a:latin typeface="Arial Nova"/>
            </a:endParaRPr>
          </a:p>
        </p:txBody>
      </p:sp>
      <p:pic>
        <p:nvPicPr>
          <p:cNvPr id="21" name="Picture 20" descr="A black and white sign&#10;&#10;Description automatically generated">
            <a:extLst>
              <a:ext uri="{FF2B5EF4-FFF2-40B4-BE49-F238E27FC236}">
                <a16:creationId xmlns:a16="http://schemas.microsoft.com/office/drawing/2014/main" id="{42A6A0E0-7E00-FD61-F6A5-0AC87C3FB97A}"/>
              </a:ext>
            </a:extLst>
          </p:cNvPr>
          <p:cNvPicPr>
            <a:picLocks noChangeAspect="1"/>
          </p:cNvPicPr>
          <p:nvPr/>
        </p:nvPicPr>
        <p:blipFill>
          <a:blip r:embed="rId3"/>
          <a:stretch>
            <a:fillRect/>
          </a:stretch>
        </p:blipFill>
        <p:spPr>
          <a:xfrm>
            <a:off x="10618403" y="6341897"/>
            <a:ext cx="1371601" cy="381858"/>
          </a:xfrm>
          <a:prstGeom prst="rect">
            <a:avLst/>
          </a:prstGeom>
        </p:spPr>
      </p:pic>
      <p:pic>
        <p:nvPicPr>
          <p:cNvPr id="23" name="Picture 22" descr="A logo for a company&#10;&#10;Description automatically generated">
            <a:extLst>
              <a:ext uri="{FF2B5EF4-FFF2-40B4-BE49-F238E27FC236}">
                <a16:creationId xmlns:a16="http://schemas.microsoft.com/office/drawing/2014/main" id="{7D620356-88EB-519D-DEE6-B0EB636E1952}"/>
              </a:ext>
            </a:extLst>
          </p:cNvPr>
          <p:cNvPicPr>
            <a:picLocks noChangeAspect="1"/>
          </p:cNvPicPr>
          <p:nvPr/>
        </p:nvPicPr>
        <p:blipFill>
          <a:blip r:embed="rId4"/>
          <a:stretch>
            <a:fillRect/>
          </a:stretch>
        </p:blipFill>
        <p:spPr>
          <a:xfrm>
            <a:off x="9359155" y="6198456"/>
            <a:ext cx="1147485" cy="525978"/>
          </a:xfrm>
          <a:prstGeom prst="rect">
            <a:avLst/>
          </a:prstGeom>
        </p:spPr>
      </p:pic>
    </p:spTree>
    <p:extLst>
      <p:ext uri="{BB962C8B-B14F-4D97-AF65-F5344CB8AC3E}">
        <p14:creationId xmlns:p14="http://schemas.microsoft.com/office/powerpoint/2010/main" val="103281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A754A7E-6133-E046-E0B1-92255ECDF1A7}"/>
              </a:ext>
            </a:extLst>
          </p:cNvPr>
          <p:cNvSpPr txBox="1"/>
          <p:nvPr/>
        </p:nvSpPr>
        <p:spPr>
          <a:xfrm>
            <a:off x="538870" y="4369786"/>
            <a:ext cx="107547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bg1"/>
                </a:solidFill>
                <a:latin typeface="Arial Nova"/>
                <a:ea typeface="+mn-lt"/>
                <a:cs typeface="+mn-lt"/>
              </a:rPr>
              <a:t>Describe how the group has impacted the Pan-African real estate footprint over the last 12 months? - 25 points</a:t>
            </a:r>
          </a:p>
        </p:txBody>
      </p:sp>
      <p:sp>
        <p:nvSpPr>
          <p:cNvPr id="3" name="TextBox 2">
            <a:extLst>
              <a:ext uri="{FF2B5EF4-FFF2-40B4-BE49-F238E27FC236}">
                <a16:creationId xmlns:a16="http://schemas.microsoft.com/office/drawing/2014/main" id="{7D3F4C79-CB6F-B523-A272-B89EF843C176}"/>
              </a:ext>
            </a:extLst>
          </p:cNvPr>
          <p:cNvSpPr txBox="1"/>
          <p:nvPr/>
        </p:nvSpPr>
        <p:spPr>
          <a:xfrm>
            <a:off x="541406" y="142270"/>
            <a:ext cx="110574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bg1"/>
                </a:solidFill>
                <a:latin typeface="Arial Nova"/>
                <a:ea typeface="+mn-lt"/>
                <a:cs typeface="+mn-lt"/>
              </a:rPr>
              <a:t>How diversified are the deals and services/innovations you offer, either across real estate sectors or the African continent - 15 points</a:t>
            </a:r>
            <a:endParaRPr lang="en-US" sz="1600" dirty="0">
              <a:solidFill>
                <a:schemeClr val="bg1"/>
              </a:solidFill>
              <a:latin typeface="Arial Nova"/>
              <a:ea typeface="+mn-lt"/>
              <a:cs typeface="+mn-lt"/>
            </a:endParaRPr>
          </a:p>
        </p:txBody>
      </p:sp>
      <p:sp>
        <p:nvSpPr>
          <p:cNvPr id="7" name="Rectangle: Rounded Corners 6">
            <a:extLst>
              <a:ext uri="{FF2B5EF4-FFF2-40B4-BE49-F238E27FC236}">
                <a16:creationId xmlns:a16="http://schemas.microsoft.com/office/drawing/2014/main" id="{7E8927E1-E5EB-D03F-4686-EB2BC3AC8393}"/>
              </a:ext>
            </a:extLst>
          </p:cNvPr>
          <p:cNvSpPr>
            <a:spLocks/>
          </p:cNvSpPr>
          <p:nvPr/>
        </p:nvSpPr>
        <p:spPr>
          <a:xfrm>
            <a:off x="589577" y="651835"/>
            <a:ext cx="11009297" cy="1653449"/>
          </a:xfrm>
          <a:prstGeom prst="roundRect">
            <a:avLst/>
          </a:prstGeom>
          <a:solidFill>
            <a:schemeClr val="bg1"/>
          </a:solidFill>
          <a:ln w="28575">
            <a:solidFill>
              <a:srgbClr val="8C6F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C8AB7FE-79BF-83C6-F8B7-300A77468396}"/>
              </a:ext>
            </a:extLst>
          </p:cNvPr>
          <p:cNvSpPr txBox="1"/>
          <p:nvPr/>
        </p:nvSpPr>
        <p:spPr>
          <a:xfrm>
            <a:off x="541406" y="2325183"/>
            <a:ext cx="1065430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bg1"/>
                </a:solidFill>
                <a:latin typeface="Arial Nova"/>
                <a:ea typeface="+mn-lt"/>
                <a:cs typeface="+mn-lt"/>
              </a:rPr>
              <a:t>How does the company stand out from its competitors? - 15 points</a:t>
            </a:r>
            <a:endParaRPr lang="en-US" sz="1600" b="1">
              <a:solidFill>
                <a:schemeClr val="bg1"/>
              </a:solidFill>
              <a:latin typeface="Arial Nova"/>
              <a:ea typeface="+mn-lt"/>
              <a:cs typeface="+mn-lt"/>
            </a:endParaRPr>
          </a:p>
        </p:txBody>
      </p:sp>
      <p:sp>
        <p:nvSpPr>
          <p:cNvPr id="9" name="Rectangle: Rounded Corners 8">
            <a:extLst>
              <a:ext uri="{FF2B5EF4-FFF2-40B4-BE49-F238E27FC236}">
                <a16:creationId xmlns:a16="http://schemas.microsoft.com/office/drawing/2014/main" id="{90CC962C-8591-B993-1C62-37F4DCFC965F}"/>
              </a:ext>
            </a:extLst>
          </p:cNvPr>
          <p:cNvSpPr>
            <a:spLocks/>
          </p:cNvSpPr>
          <p:nvPr/>
        </p:nvSpPr>
        <p:spPr>
          <a:xfrm>
            <a:off x="589579" y="2668526"/>
            <a:ext cx="11009297" cy="1541662"/>
          </a:xfrm>
          <a:prstGeom prst="roundRect">
            <a:avLst/>
          </a:prstGeom>
          <a:solidFill>
            <a:schemeClr val="bg1"/>
          </a:solidFill>
          <a:ln w="28575">
            <a:solidFill>
              <a:srgbClr val="8C6F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F95F319B-245C-109D-C66A-A72B2E50D4BE}"/>
              </a:ext>
            </a:extLst>
          </p:cNvPr>
          <p:cNvSpPr>
            <a:spLocks/>
          </p:cNvSpPr>
          <p:nvPr/>
        </p:nvSpPr>
        <p:spPr>
          <a:xfrm>
            <a:off x="589578" y="4706738"/>
            <a:ext cx="11009297" cy="1954038"/>
          </a:xfrm>
          <a:prstGeom prst="roundRect">
            <a:avLst/>
          </a:prstGeom>
          <a:solidFill>
            <a:schemeClr val="bg1"/>
          </a:solidFill>
          <a:ln w="28575">
            <a:solidFill>
              <a:srgbClr val="8C6F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105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473FA7-EEA9-3198-6F1A-DBA45BE1D7E3}"/>
              </a:ext>
            </a:extLst>
          </p:cNvPr>
          <p:cNvSpPr txBox="1"/>
          <p:nvPr/>
        </p:nvSpPr>
        <p:spPr>
          <a:xfrm>
            <a:off x="945835" y="157767"/>
            <a:ext cx="70946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Arial Nova"/>
              </a:rPr>
              <a:t>Supporting Documents</a:t>
            </a:r>
          </a:p>
        </p:txBody>
      </p:sp>
      <p:pic>
        <p:nvPicPr>
          <p:cNvPr id="3" name="Picture 2" descr="A tall building in the background&#10;&#10;Description automatically generated">
            <a:extLst>
              <a:ext uri="{FF2B5EF4-FFF2-40B4-BE49-F238E27FC236}">
                <a16:creationId xmlns:a16="http://schemas.microsoft.com/office/drawing/2014/main" id="{4858D1E3-6D06-0BDE-8F76-2EFFB08335F6}"/>
              </a:ext>
            </a:extLst>
          </p:cNvPr>
          <p:cNvPicPr>
            <a:picLocks noChangeAspect="1"/>
          </p:cNvPicPr>
          <p:nvPr/>
        </p:nvPicPr>
        <p:blipFill>
          <a:blip r:embed="rId3"/>
          <a:stretch>
            <a:fillRect/>
          </a:stretch>
        </p:blipFill>
        <p:spPr>
          <a:xfrm>
            <a:off x="1025127" y="924012"/>
            <a:ext cx="4172787" cy="2537021"/>
          </a:xfrm>
          <a:prstGeom prst="rect">
            <a:avLst/>
          </a:prstGeom>
          <a:ln w="57150">
            <a:noFill/>
          </a:ln>
        </p:spPr>
      </p:pic>
      <p:pic>
        <p:nvPicPr>
          <p:cNvPr id="7" name="Picture 6" descr="A tall building in the background&#10;&#10;Description automatically generated">
            <a:extLst>
              <a:ext uri="{FF2B5EF4-FFF2-40B4-BE49-F238E27FC236}">
                <a16:creationId xmlns:a16="http://schemas.microsoft.com/office/drawing/2014/main" id="{68EEF9E1-6569-6CB2-7DE1-F3DFEAA0EB14}"/>
              </a:ext>
            </a:extLst>
          </p:cNvPr>
          <p:cNvPicPr>
            <a:picLocks noChangeAspect="1"/>
          </p:cNvPicPr>
          <p:nvPr/>
        </p:nvPicPr>
        <p:blipFill>
          <a:blip r:embed="rId3"/>
          <a:stretch>
            <a:fillRect/>
          </a:stretch>
        </p:blipFill>
        <p:spPr>
          <a:xfrm>
            <a:off x="6990785" y="924012"/>
            <a:ext cx="4162761" cy="2530939"/>
          </a:xfrm>
          <a:prstGeom prst="rect">
            <a:avLst/>
          </a:prstGeom>
        </p:spPr>
      </p:pic>
      <p:pic>
        <p:nvPicPr>
          <p:cNvPr id="8" name="Picture 7" descr="A tall building in the background&#10;&#10;Description automatically generated">
            <a:extLst>
              <a:ext uri="{FF2B5EF4-FFF2-40B4-BE49-F238E27FC236}">
                <a16:creationId xmlns:a16="http://schemas.microsoft.com/office/drawing/2014/main" id="{F3F44180-D764-3F17-4D80-36FEDB01AFA3}"/>
              </a:ext>
            </a:extLst>
          </p:cNvPr>
          <p:cNvPicPr>
            <a:picLocks noChangeAspect="1"/>
          </p:cNvPicPr>
          <p:nvPr/>
        </p:nvPicPr>
        <p:blipFill>
          <a:blip r:embed="rId3"/>
          <a:stretch>
            <a:fillRect/>
          </a:stretch>
        </p:blipFill>
        <p:spPr>
          <a:xfrm>
            <a:off x="1025127" y="3711328"/>
            <a:ext cx="4172787" cy="2537021"/>
          </a:xfrm>
          <a:prstGeom prst="rect">
            <a:avLst/>
          </a:prstGeom>
        </p:spPr>
      </p:pic>
      <p:pic>
        <p:nvPicPr>
          <p:cNvPr id="9" name="Picture 8" descr="A tall building in the background&#10;&#10;Description automatically generated">
            <a:extLst>
              <a:ext uri="{FF2B5EF4-FFF2-40B4-BE49-F238E27FC236}">
                <a16:creationId xmlns:a16="http://schemas.microsoft.com/office/drawing/2014/main" id="{F87F3763-F55B-BEA9-95FC-394B7FD8E716}"/>
              </a:ext>
            </a:extLst>
          </p:cNvPr>
          <p:cNvPicPr>
            <a:picLocks noChangeAspect="1"/>
          </p:cNvPicPr>
          <p:nvPr/>
        </p:nvPicPr>
        <p:blipFill>
          <a:blip r:embed="rId3"/>
          <a:stretch>
            <a:fillRect/>
          </a:stretch>
        </p:blipFill>
        <p:spPr>
          <a:xfrm>
            <a:off x="6990785" y="3711328"/>
            <a:ext cx="4162761" cy="2530939"/>
          </a:xfrm>
          <a:prstGeom prst="rect">
            <a:avLst/>
          </a:prstGeom>
        </p:spPr>
      </p:pic>
      <p:pic>
        <p:nvPicPr>
          <p:cNvPr id="6" name="Picture 5" descr="A black and white sign&#10;&#10;Description automatically generated">
            <a:extLst>
              <a:ext uri="{FF2B5EF4-FFF2-40B4-BE49-F238E27FC236}">
                <a16:creationId xmlns:a16="http://schemas.microsoft.com/office/drawing/2014/main" id="{06EF329E-3CBE-3DD8-3D89-D5999DCAF9DF}"/>
              </a:ext>
            </a:extLst>
          </p:cNvPr>
          <p:cNvPicPr>
            <a:picLocks noChangeAspect="1"/>
          </p:cNvPicPr>
          <p:nvPr/>
        </p:nvPicPr>
        <p:blipFill>
          <a:blip r:embed="rId4"/>
          <a:stretch>
            <a:fillRect/>
          </a:stretch>
        </p:blipFill>
        <p:spPr>
          <a:xfrm>
            <a:off x="10618403" y="6341897"/>
            <a:ext cx="1371601" cy="381858"/>
          </a:xfrm>
          <a:prstGeom prst="rect">
            <a:avLst/>
          </a:prstGeom>
        </p:spPr>
      </p:pic>
      <p:pic>
        <p:nvPicPr>
          <p:cNvPr id="11" name="Picture 10" descr="A logo for a company&#10;&#10;Description automatically generated">
            <a:extLst>
              <a:ext uri="{FF2B5EF4-FFF2-40B4-BE49-F238E27FC236}">
                <a16:creationId xmlns:a16="http://schemas.microsoft.com/office/drawing/2014/main" id="{FBD512B7-10A1-929B-5B56-2BF79417DEF2}"/>
              </a:ext>
            </a:extLst>
          </p:cNvPr>
          <p:cNvPicPr>
            <a:picLocks noChangeAspect="1"/>
          </p:cNvPicPr>
          <p:nvPr/>
        </p:nvPicPr>
        <p:blipFill>
          <a:blip r:embed="rId5"/>
          <a:stretch>
            <a:fillRect/>
          </a:stretch>
        </p:blipFill>
        <p:spPr>
          <a:xfrm>
            <a:off x="9359155" y="6198456"/>
            <a:ext cx="1147485" cy="525978"/>
          </a:xfrm>
          <a:prstGeom prst="rect">
            <a:avLst/>
          </a:prstGeom>
        </p:spPr>
      </p:pic>
    </p:spTree>
    <p:extLst>
      <p:ext uri="{BB962C8B-B14F-4D97-AF65-F5344CB8AC3E}">
        <p14:creationId xmlns:p14="http://schemas.microsoft.com/office/powerpoint/2010/main" val="321837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A2590E-8F15-8201-0F46-8E38679AD3C6}"/>
              </a:ext>
            </a:extLst>
          </p:cNvPr>
          <p:cNvSpPr txBox="1"/>
          <p:nvPr/>
        </p:nvSpPr>
        <p:spPr>
          <a:xfrm>
            <a:off x="979248" y="224815"/>
            <a:ext cx="932879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solidFill>
                  <a:schemeClr val="bg1"/>
                </a:solidFill>
                <a:latin typeface="Arial Nova"/>
                <a:ea typeface="+mn-lt"/>
                <a:cs typeface="+mn-lt"/>
              </a:rPr>
              <a:t>Certificates</a:t>
            </a:r>
          </a:p>
          <a:p>
            <a:r>
              <a:rPr lang="en-US" sz="2400" b="1">
                <a:solidFill>
                  <a:schemeClr val="bg1"/>
                </a:solidFill>
                <a:latin typeface="Arial Nova"/>
                <a:ea typeface="+mn-lt"/>
                <a:cs typeface="+mn-lt"/>
              </a:rPr>
              <a:t>Achievement certificates in the last 12 months</a:t>
            </a:r>
          </a:p>
        </p:txBody>
      </p:sp>
      <p:pic>
        <p:nvPicPr>
          <p:cNvPr id="3" name="Picture 2" descr="A certificate of achievement with a blue and white border&#10;&#10;Description automatically generated">
            <a:extLst>
              <a:ext uri="{FF2B5EF4-FFF2-40B4-BE49-F238E27FC236}">
                <a16:creationId xmlns:a16="http://schemas.microsoft.com/office/drawing/2014/main" id="{E8520A85-D982-0B12-1564-D558E7C9B329}"/>
              </a:ext>
            </a:extLst>
          </p:cNvPr>
          <p:cNvPicPr>
            <a:picLocks noChangeAspect="1"/>
          </p:cNvPicPr>
          <p:nvPr/>
        </p:nvPicPr>
        <p:blipFill>
          <a:blip r:embed="rId3"/>
          <a:stretch>
            <a:fillRect/>
          </a:stretch>
        </p:blipFill>
        <p:spPr>
          <a:xfrm>
            <a:off x="1105219" y="1181040"/>
            <a:ext cx="3932155" cy="2426732"/>
          </a:xfrm>
          <a:prstGeom prst="rect">
            <a:avLst/>
          </a:prstGeom>
        </p:spPr>
      </p:pic>
      <p:pic>
        <p:nvPicPr>
          <p:cNvPr id="4" name="Picture 3" descr="A certificate of achievement with a blue and white border&#10;&#10;Description automatically generated">
            <a:extLst>
              <a:ext uri="{FF2B5EF4-FFF2-40B4-BE49-F238E27FC236}">
                <a16:creationId xmlns:a16="http://schemas.microsoft.com/office/drawing/2014/main" id="{927CC451-0536-6BEB-ACB4-4FBD738D005E}"/>
              </a:ext>
            </a:extLst>
          </p:cNvPr>
          <p:cNvPicPr>
            <a:picLocks noChangeAspect="1"/>
          </p:cNvPicPr>
          <p:nvPr/>
        </p:nvPicPr>
        <p:blipFill>
          <a:blip r:embed="rId3"/>
          <a:stretch>
            <a:fillRect/>
          </a:stretch>
        </p:blipFill>
        <p:spPr>
          <a:xfrm>
            <a:off x="6946196" y="1195195"/>
            <a:ext cx="3932155" cy="2426732"/>
          </a:xfrm>
          <a:prstGeom prst="rect">
            <a:avLst/>
          </a:prstGeom>
        </p:spPr>
      </p:pic>
      <p:pic>
        <p:nvPicPr>
          <p:cNvPr id="5" name="Picture 4" descr="A certificate of achievement with a blue and white border&#10;&#10;Description automatically generated">
            <a:extLst>
              <a:ext uri="{FF2B5EF4-FFF2-40B4-BE49-F238E27FC236}">
                <a16:creationId xmlns:a16="http://schemas.microsoft.com/office/drawing/2014/main" id="{5CD540B7-FC32-82BF-EB12-E14FF6F4990F}"/>
              </a:ext>
            </a:extLst>
          </p:cNvPr>
          <p:cNvPicPr>
            <a:picLocks noChangeAspect="1"/>
          </p:cNvPicPr>
          <p:nvPr/>
        </p:nvPicPr>
        <p:blipFill>
          <a:blip r:embed="rId3"/>
          <a:stretch>
            <a:fillRect/>
          </a:stretch>
        </p:blipFill>
        <p:spPr>
          <a:xfrm>
            <a:off x="1105219" y="3780569"/>
            <a:ext cx="3932155" cy="2426732"/>
          </a:xfrm>
          <a:prstGeom prst="rect">
            <a:avLst/>
          </a:prstGeom>
        </p:spPr>
      </p:pic>
      <p:pic>
        <p:nvPicPr>
          <p:cNvPr id="6" name="Picture 5" descr="A certificate of achievement with a blue and white border&#10;&#10;Description automatically generated">
            <a:extLst>
              <a:ext uri="{FF2B5EF4-FFF2-40B4-BE49-F238E27FC236}">
                <a16:creationId xmlns:a16="http://schemas.microsoft.com/office/drawing/2014/main" id="{46C0F5BF-20B7-329A-928E-56BD6A174C8B}"/>
              </a:ext>
            </a:extLst>
          </p:cNvPr>
          <p:cNvPicPr>
            <a:picLocks noChangeAspect="1"/>
          </p:cNvPicPr>
          <p:nvPr/>
        </p:nvPicPr>
        <p:blipFill>
          <a:blip r:embed="rId3"/>
          <a:stretch>
            <a:fillRect/>
          </a:stretch>
        </p:blipFill>
        <p:spPr>
          <a:xfrm>
            <a:off x="6946196" y="3794724"/>
            <a:ext cx="3932155" cy="2426732"/>
          </a:xfrm>
          <a:prstGeom prst="rect">
            <a:avLst/>
          </a:prstGeom>
        </p:spPr>
      </p:pic>
      <p:pic>
        <p:nvPicPr>
          <p:cNvPr id="7" name="Picture 6" descr="A black and white sign&#10;&#10;Description automatically generated">
            <a:extLst>
              <a:ext uri="{FF2B5EF4-FFF2-40B4-BE49-F238E27FC236}">
                <a16:creationId xmlns:a16="http://schemas.microsoft.com/office/drawing/2014/main" id="{F9552C5A-8407-2CFE-6AD3-060685254133}"/>
              </a:ext>
            </a:extLst>
          </p:cNvPr>
          <p:cNvPicPr>
            <a:picLocks noChangeAspect="1"/>
          </p:cNvPicPr>
          <p:nvPr/>
        </p:nvPicPr>
        <p:blipFill>
          <a:blip r:embed="rId4"/>
          <a:stretch>
            <a:fillRect/>
          </a:stretch>
        </p:blipFill>
        <p:spPr>
          <a:xfrm>
            <a:off x="10618403" y="6341897"/>
            <a:ext cx="1371601" cy="381858"/>
          </a:xfrm>
          <a:prstGeom prst="rect">
            <a:avLst/>
          </a:prstGeom>
        </p:spPr>
      </p:pic>
      <p:pic>
        <p:nvPicPr>
          <p:cNvPr id="10" name="Picture 9" descr="A logo for a company&#10;&#10;Description automatically generated">
            <a:extLst>
              <a:ext uri="{FF2B5EF4-FFF2-40B4-BE49-F238E27FC236}">
                <a16:creationId xmlns:a16="http://schemas.microsoft.com/office/drawing/2014/main" id="{E97C9F27-0C00-A9B9-CA4D-1DCBABEDF8E9}"/>
              </a:ext>
            </a:extLst>
          </p:cNvPr>
          <p:cNvPicPr>
            <a:picLocks noChangeAspect="1"/>
          </p:cNvPicPr>
          <p:nvPr/>
        </p:nvPicPr>
        <p:blipFill>
          <a:blip r:embed="rId5"/>
          <a:stretch>
            <a:fillRect/>
          </a:stretch>
        </p:blipFill>
        <p:spPr>
          <a:xfrm>
            <a:off x="9359155" y="6198456"/>
            <a:ext cx="1147485" cy="525978"/>
          </a:xfrm>
          <a:prstGeom prst="rect">
            <a:avLst/>
          </a:prstGeom>
        </p:spPr>
      </p:pic>
    </p:spTree>
    <p:extLst>
      <p:ext uri="{BB962C8B-B14F-4D97-AF65-F5344CB8AC3E}">
        <p14:creationId xmlns:p14="http://schemas.microsoft.com/office/powerpoint/2010/main" val="346194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EADCBF-5C8F-B389-5775-4663F6731C62}"/>
              </a:ext>
            </a:extLst>
          </p:cNvPr>
          <p:cNvSpPr txBox="1"/>
          <p:nvPr/>
        </p:nvSpPr>
        <p:spPr>
          <a:xfrm>
            <a:off x="786349" y="266762"/>
            <a:ext cx="780792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Arial Nova"/>
                <a:ea typeface="+mn-lt"/>
                <a:cs typeface="+mn-lt"/>
              </a:rPr>
              <a:t>Briefly motivate why the company should win this award.</a:t>
            </a:r>
          </a:p>
        </p:txBody>
      </p:sp>
      <p:sp>
        <p:nvSpPr>
          <p:cNvPr id="4" name="TextBox 3">
            <a:extLst>
              <a:ext uri="{FF2B5EF4-FFF2-40B4-BE49-F238E27FC236}">
                <a16:creationId xmlns:a16="http://schemas.microsoft.com/office/drawing/2014/main" id="{7C32B5E4-99F0-08AB-4D08-F972E81F6D64}"/>
              </a:ext>
            </a:extLst>
          </p:cNvPr>
          <p:cNvSpPr txBox="1"/>
          <p:nvPr/>
        </p:nvSpPr>
        <p:spPr>
          <a:xfrm>
            <a:off x="790308" y="547812"/>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Arial Nova"/>
              </a:rPr>
              <a:t>200 words maximum</a:t>
            </a:r>
            <a:r>
              <a:rPr lang="en-US" sz="1400" b="1">
                <a:solidFill>
                  <a:schemeClr val="bg1"/>
                </a:solidFill>
                <a:latin typeface="Arial Nova"/>
              </a:rPr>
              <a:t> </a:t>
            </a:r>
          </a:p>
        </p:txBody>
      </p:sp>
      <p:sp>
        <p:nvSpPr>
          <p:cNvPr id="10" name="Rectangle: Rounded Corners 9">
            <a:extLst>
              <a:ext uri="{FF2B5EF4-FFF2-40B4-BE49-F238E27FC236}">
                <a16:creationId xmlns:a16="http://schemas.microsoft.com/office/drawing/2014/main" id="{38A038CE-2161-28A0-80F2-8221C80FA924}"/>
              </a:ext>
            </a:extLst>
          </p:cNvPr>
          <p:cNvSpPr>
            <a:spLocks/>
          </p:cNvSpPr>
          <p:nvPr/>
        </p:nvSpPr>
        <p:spPr>
          <a:xfrm>
            <a:off x="943827" y="1077504"/>
            <a:ext cx="10300645" cy="3255598"/>
          </a:xfrm>
          <a:prstGeom prst="roundRect">
            <a:avLst/>
          </a:prstGeom>
          <a:solidFill>
            <a:schemeClr val="bg1"/>
          </a:solidFill>
          <a:ln w="28575">
            <a:solidFill>
              <a:srgbClr val="8C6F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pic>
        <p:nvPicPr>
          <p:cNvPr id="13" name="Picture 12" descr="A black and white sign&#10;&#10;Description automatically generated">
            <a:extLst>
              <a:ext uri="{FF2B5EF4-FFF2-40B4-BE49-F238E27FC236}">
                <a16:creationId xmlns:a16="http://schemas.microsoft.com/office/drawing/2014/main" id="{B7BD8676-3DD7-A3CD-AAD2-BE28F74714C1}"/>
              </a:ext>
            </a:extLst>
          </p:cNvPr>
          <p:cNvPicPr>
            <a:picLocks noChangeAspect="1"/>
          </p:cNvPicPr>
          <p:nvPr/>
        </p:nvPicPr>
        <p:blipFill>
          <a:blip r:embed="rId3"/>
          <a:stretch>
            <a:fillRect/>
          </a:stretch>
        </p:blipFill>
        <p:spPr>
          <a:xfrm>
            <a:off x="10618403" y="6341897"/>
            <a:ext cx="1371601" cy="381858"/>
          </a:xfrm>
          <a:prstGeom prst="rect">
            <a:avLst/>
          </a:prstGeom>
        </p:spPr>
      </p:pic>
      <p:pic>
        <p:nvPicPr>
          <p:cNvPr id="15" name="Picture 14" descr="A logo for a company&#10;&#10;Description automatically generated">
            <a:extLst>
              <a:ext uri="{FF2B5EF4-FFF2-40B4-BE49-F238E27FC236}">
                <a16:creationId xmlns:a16="http://schemas.microsoft.com/office/drawing/2014/main" id="{0909F284-1537-D239-AD37-032A1BE088B3}"/>
              </a:ext>
            </a:extLst>
          </p:cNvPr>
          <p:cNvPicPr>
            <a:picLocks noChangeAspect="1"/>
          </p:cNvPicPr>
          <p:nvPr/>
        </p:nvPicPr>
        <p:blipFill>
          <a:blip r:embed="rId4"/>
          <a:stretch>
            <a:fillRect/>
          </a:stretch>
        </p:blipFill>
        <p:spPr>
          <a:xfrm>
            <a:off x="9359155" y="6198456"/>
            <a:ext cx="1147485" cy="525978"/>
          </a:xfrm>
          <a:prstGeom prst="rect">
            <a:avLst/>
          </a:prstGeom>
        </p:spPr>
      </p:pic>
    </p:spTree>
    <p:extLst>
      <p:ext uri="{BB962C8B-B14F-4D97-AF65-F5344CB8AC3E}">
        <p14:creationId xmlns:p14="http://schemas.microsoft.com/office/powerpoint/2010/main" val="1643431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DFAC76FE08B04A8215824CF8CFC820" ma:contentTypeVersion="18" ma:contentTypeDescription="Create a new document." ma:contentTypeScope="" ma:versionID="289bdf415bea34ef3ba17e61bbf8ede8">
  <xsd:schema xmlns:xsd="http://www.w3.org/2001/XMLSchema" xmlns:xs="http://www.w3.org/2001/XMLSchema" xmlns:p="http://schemas.microsoft.com/office/2006/metadata/properties" xmlns:ns2="8539d9ae-1713-44ae-a47e-54125d283de4" xmlns:ns3="4d077d08-86f5-40d2-a250-5a52e9508224" targetNamespace="http://schemas.microsoft.com/office/2006/metadata/properties" ma:root="true" ma:fieldsID="043d695a8ea4753843f31fc40d3608a9" ns2:_="" ns3:_="">
    <xsd:import namespace="8539d9ae-1713-44ae-a47e-54125d283de4"/>
    <xsd:import namespace="4d077d08-86f5-40d2-a250-5a52e950822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9d9ae-1713-44ae-a47e-54125d283d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eadeebc-b49c-40c5-8bae-4adc7cb07f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077d08-86f5-40d2-a250-5a52e950822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bfc5038-ad7e-40d7-8c36-9ae19b910f69}" ma:internalName="TaxCatchAll" ma:showField="CatchAllData" ma:web="4d077d08-86f5-40d2-a250-5a52e95082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C4D076-5F3B-411D-994E-90D359445813}">
  <ds:schemaRefs>
    <ds:schemaRef ds:uri="http://schemas.microsoft.com/sharepoint/v3/contenttype/forms"/>
  </ds:schemaRefs>
</ds:datastoreItem>
</file>

<file path=customXml/itemProps2.xml><?xml version="1.0" encoding="utf-8"?>
<ds:datastoreItem xmlns:ds="http://schemas.openxmlformats.org/officeDocument/2006/customXml" ds:itemID="{D0409801-5754-4485-9AD8-3CE10F32B4DE}">
  <ds:schemaRefs>
    <ds:schemaRef ds:uri="4d077d08-86f5-40d2-a250-5a52e9508224"/>
    <ds:schemaRef ds:uri="8539d9ae-1713-44ae-a47e-54125d283d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33</TotalTime>
  <Words>825</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Arial Nova</vt:lpstr>
      <vt:lpstr>Cochocib Script Latin Pro</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Lindelwa Macamo</dc:creator>
  <cp:lastModifiedBy>Lindelwa Macamo</cp:lastModifiedBy>
  <cp:revision>2</cp:revision>
  <dcterms:created xsi:type="dcterms:W3CDTF">2024-05-13T08:00:18Z</dcterms:created>
  <dcterms:modified xsi:type="dcterms:W3CDTF">2024-07-18T07:28:51Z</dcterms:modified>
</cp:coreProperties>
</file>